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8" r:id="rId2"/>
    <p:sldId id="581" r:id="rId3"/>
    <p:sldId id="606" r:id="rId4"/>
    <p:sldId id="373" r:id="rId5"/>
    <p:sldId id="601" r:id="rId6"/>
    <p:sldId id="380" r:id="rId7"/>
    <p:sldId id="596" r:id="rId8"/>
    <p:sldId id="582" r:id="rId9"/>
    <p:sldId id="584" r:id="rId10"/>
    <p:sldId id="583" r:id="rId11"/>
    <p:sldId id="604" r:id="rId12"/>
    <p:sldId id="605" r:id="rId13"/>
    <p:sldId id="590" r:id="rId14"/>
    <p:sldId id="607" r:id="rId15"/>
    <p:sldId id="608" r:id="rId16"/>
    <p:sldId id="612" r:id="rId17"/>
    <p:sldId id="611" r:id="rId18"/>
    <p:sldId id="609" r:id="rId19"/>
    <p:sldId id="597" r:id="rId20"/>
    <p:sldId id="598" r:id="rId21"/>
    <p:sldId id="600" r:id="rId22"/>
    <p:sldId id="602" r:id="rId23"/>
    <p:sldId id="603" r:id="rId24"/>
    <p:sldId id="595" r:id="rId25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6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7" autoAdjust="0"/>
    <p:restoredTop sz="95008" autoAdjust="0"/>
  </p:normalViewPr>
  <p:slideViewPr>
    <p:cSldViewPr snapToGrid="0">
      <p:cViewPr varScale="1">
        <p:scale>
          <a:sx n="80" d="100"/>
          <a:sy n="80" d="100"/>
        </p:scale>
        <p:origin x="586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4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6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F3474-F613-4A4E-BE3D-7C426075BC2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25357-A1F7-4465-A6EE-04E3126E40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81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25357-A1F7-4465-A6EE-04E3126E40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51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6CBDC-0EE3-404B-AAB4-4AA013346417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79A72-8787-4F54-A80A-A53BB106CD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72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C54F0-8E66-414D-8C6E-4B8AEECB09F0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03DF-B9F8-40E9-AFAC-3796D21257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72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E015-4EE4-46DE-8FD7-515122C2B113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4B2F-4090-4F19-A3B0-2FF0087DF5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59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F6077-F851-4B46-9247-020AFA3FD684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0A1F1-A108-48FE-8170-BCA2C16CA9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16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83B9-4F00-431B-A641-1AE981BD0C5B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DB60A-3536-4223-AD30-550C597BCB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98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1C05E-B4BF-4A75-81B1-CF3DCC74FBDA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4E4F-986C-48D1-B52C-7B9929A5DF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57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6212-507A-42A2-A177-3496C3F0015D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6B666-4F90-4A09-BF76-186813F364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6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1873A-5185-4950-8C73-5D4233563C7C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8D2C-1EE2-4097-A6D2-62E1C5A9A1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81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B18CF-0B2E-41D1-983C-6692F0495D78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38EB-FB60-41BB-B99D-65D9832F4E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34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CFE68-C053-4C6B-A76B-DDFED2CC99D4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8D016-659B-4BA2-92CA-0AAE1CC609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99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95F9A-2664-4FCA-9339-E305036A2901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C0165-94EF-4528-96C2-A4DD85B5C5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95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ADA346-3F3C-4C98-BF61-901C77852F83}" type="datetimeFigureOut">
              <a:rPr lang="pt-BR"/>
              <a:pPr>
                <a:defRPr/>
              </a:pPr>
              <a:t>10/07/2018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4F7E7D-4A05-476F-B0A1-EB0F11AFD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7" name="Retângulo 6"/>
          <p:cNvSpPr>
            <a:spLocks noChangeAspect="1"/>
          </p:cNvSpPr>
          <p:nvPr userDrawn="1"/>
        </p:nvSpPr>
        <p:spPr>
          <a:xfrm>
            <a:off x="11071412" y="5412628"/>
            <a:ext cx="1120588" cy="394447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2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25" y="-558870"/>
            <a:ext cx="12803188" cy="960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9" y="635965"/>
            <a:ext cx="9009063" cy="581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38" y="887413"/>
            <a:ext cx="12954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0" y="5045075"/>
            <a:ext cx="15843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646488"/>
            <a:ext cx="4741818" cy="3062310"/>
          </a:xfrm>
          <a:prstGeom prst="rect">
            <a:avLst/>
          </a:prstGeom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ço Reservado para Conteúdo 2"/>
          <p:cNvSpPr txBox="1">
            <a:spLocks/>
          </p:cNvSpPr>
          <p:nvPr/>
        </p:nvSpPr>
        <p:spPr bwMode="auto">
          <a:xfrm>
            <a:off x="5375563" y="2074111"/>
            <a:ext cx="6622473" cy="353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Desempenho do ácido húmico e </a:t>
            </a:r>
            <a:r>
              <a:rPr lang="pt-BR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fúlvico</a:t>
            </a:r>
            <a:r>
              <a:rPr lang="pt-B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em comparação ao uso de diferentes doses de </a:t>
            </a:r>
            <a:r>
              <a:rPr lang="pt-BR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úreia</a:t>
            </a:r>
            <a:r>
              <a:rPr lang="pt-B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no desenvolvimento de plantas de milho.</a:t>
            </a:r>
          </a:p>
          <a:p>
            <a:endParaRPr lang="pt-BR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pt-B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Responsáveis</a:t>
            </a:r>
            <a:r>
              <a:rPr lang="pt-BR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Denis Tomás, </a:t>
            </a:r>
          </a:p>
          <a:p>
            <a:r>
              <a:rPr lang="pt-BR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Marcio </a:t>
            </a:r>
            <a:r>
              <a:rPr lang="pt-BR" sz="200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Goussain</a:t>
            </a:r>
            <a:r>
              <a:rPr lang="pt-BR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r>
              <a:rPr lang="pt-BR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Reginaldo Esteves.</a:t>
            </a:r>
          </a:p>
          <a:p>
            <a:endParaRPr lang="pt-BR" sz="15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05180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02082" y="1540316"/>
            <a:ext cx="112498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 Objetivo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Avaliar o desenvolvimento de plantas de milho submetidas ao uso do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Hum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Full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na substituição da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uréia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no manejo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padrão;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Localização da área experimental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Executado  no  campo  experimental  da  XINGU PESQUISA E CONSULTORIA AGRONÔMICA, situada na margem da BR 158 KM 152 sob coordenadas S10º 43' 48,2" e W051º35'42,3“, município  de Confresa, região nordeste do Estado de Mato Grosso;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>
              <a:solidFill>
                <a:schemeClr val="accent6">
                  <a:lumMod val="50000"/>
                </a:schemeClr>
              </a:solidFill>
            </a:endParaRPr>
          </a:p>
          <a:p>
            <a:pPr marL="214313" indent="-214313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spc="50" dirty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Híbrido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pc="5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P3707VYH;</a:t>
            </a:r>
            <a:endParaRPr lang="pt-BR" spc="50" dirty="0">
              <a:ln w="0"/>
              <a:solidFill>
                <a:schemeClr val="accent6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Espaçamento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: 0,45 m;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4361512" y="282723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806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34C5D6F-9871-41A1-AABC-49A4185D8255}"/>
              </a:ext>
            </a:extLst>
          </p:cNvPr>
          <p:cNvSpPr/>
          <p:nvPr/>
        </p:nvSpPr>
        <p:spPr>
          <a:xfrm>
            <a:off x="277087" y="1377233"/>
            <a:ext cx="117215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Adubação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Adubação química: Base (MAP 120 kg.ha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) e cobertura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180 kg.ha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); </a:t>
            </a:r>
            <a:endParaRPr lang="pt-BR" b="1" baseline="300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Pulverizações de controle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Equipamento: Pulverizador costal (Pressurização com CO</a:t>
            </a:r>
            <a:r>
              <a:rPr lang="pt-BR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);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Bico utilizado: Leque AXI 110.015;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Volume de calda: 150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L.ha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Horários de aplicação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As pulverizações ocorreram às 18:00 horas.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dirty="0">
              <a:solidFill>
                <a:srgbClr val="FF0000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b="1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361510" y="102615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000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361511" y="0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302500" y="570322"/>
            <a:ext cx="116037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Descrição dos tratamentos:</a:t>
            </a:r>
          </a:p>
          <a:p>
            <a:pPr algn="just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O tratamento testemunha foi composto pela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adubação de base com 120 kg.ha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de MAP e adubação de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cobertura em duas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aplicações de 90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kg.ha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, primeira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aplicação realizada em V5 e a segunda aplicação em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V8,  totalizando 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80 kg.ha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O tratamento padrão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Bahia sem aplicação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consistiu na utilização de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adubação de base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com 120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kg.ha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de MAP, uma aplicação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Hum no aplique-plante na dose de 100 L.ha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mais quatro aplicações foliares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Full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, N-18, B8-Boro 8%, Amino Micro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Am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8,0 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S.k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na dose de 1 L.ha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O tratamento ½ dose padrão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Bahia + ½ dose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foi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formado por adubação de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base com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60 kg.ha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de MAP, 90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kg.ha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em cobertura (V5), uma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aplicação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Hum no aplique-plante na dose de 100 L.ha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mais quatro aplicações foliares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Full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, N-18, B8-Boro 8%, Amino Micro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Am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8,0 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S.k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na dose de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0,5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L.ha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O tratamento ½ dose padrão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Bahia + Dose completa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foi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estabelecido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pela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adubação de base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com 60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kg.ha</a:t>
            </a:r>
            <a:r>
              <a:rPr lang="pt-BR" baseline="30000" dirty="0" smtClean="0">
                <a:solidFill>
                  <a:schemeClr val="accent6">
                    <a:lumMod val="50000"/>
                  </a:schemeClr>
                </a:solidFill>
              </a:rPr>
              <a:t>-1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de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MAP, adubação de cobertura com 180 kg.ha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parcelada em duas aplicações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(aplicação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realizada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em V5 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V8),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uma aplicação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Hum no aplique-plante na dose de 100 L.ha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 mais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quatro aplicações foliares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Full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, N-18, B8-Boro 8%, Amino Micro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Am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8,0 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S.k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na dose de 0,5 L.ha</a:t>
            </a:r>
            <a:r>
              <a:rPr lang="pt-BR" baseline="30000" dirty="0">
                <a:solidFill>
                  <a:schemeClr val="accent6">
                    <a:lumMod val="50000"/>
                  </a:schemeClr>
                </a:solidFill>
              </a:rPr>
              <a:t>-1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6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C188F51-0902-4356-B0A9-F7C58946AE2D}"/>
              </a:ext>
            </a:extLst>
          </p:cNvPr>
          <p:cNvSpPr/>
          <p:nvPr/>
        </p:nvSpPr>
        <p:spPr>
          <a:xfrm>
            <a:off x="212988" y="968164"/>
            <a:ext cx="1167338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Pulverizações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Secundárias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Utilizou-se como base o padrão de controle da estação experimental, em que, ocorreram sempre quando determinado a necessidade do controle de pragas em levantamentos a cada 4 dias; </a:t>
            </a:r>
          </a:p>
          <a:p>
            <a:pPr algn="just"/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Colheita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 colheita foi efetuada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na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data de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21.06.2018</a:t>
            </a:r>
            <a:r>
              <a:rPr lang="pt-BR" dirty="0" smtClean="0"/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às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16:00 horas.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Foram coletadas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espigas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na área útil de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20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metros lineares dentro de cada parcela; </a:t>
            </a:r>
          </a:p>
          <a:p>
            <a:pPr algn="just"/>
            <a:endParaRPr lang="pt-BR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Beneficiamento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espigas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dos respectivos tratamentos foram submetidas a trilhagem na Xingu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Pesquisa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Determinou-se o percentual de umidade dos grãos a partir de três médias utilizando-se do medidor MOTOMCO GROUP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999CP e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posterior determinação do peso (kg) final de cada repetição e tratamento;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O peso final dos grãos foi padronizado a 13% de base úmida calculando-se: peso de mil grãos, rendimento e incremento em sacas por hectare;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4361512" y="282723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890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C188F51-0902-4356-B0A9-F7C58946AE2D}"/>
              </a:ext>
            </a:extLst>
          </p:cNvPr>
          <p:cNvSpPr/>
          <p:nvPr/>
        </p:nvSpPr>
        <p:spPr>
          <a:xfrm>
            <a:off x="237529" y="1049293"/>
            <a:ext cx="11673385" cy="31393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just"/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Análise de dados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Foram calculados as médias para cada variável para cada tratamento;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Os dados foram submetidos a testes de normalidade de distribuições e homogeneidade de variância, e quando necessário a transformação conforme técnica de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Yeo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e Johnson (2000) para aderência. Os valores quando transformados foram submetidos a uma padronização, com o objetivo de enquadrar os valores em uma escala de valores positivos única, variando entre 0 e 1, conforme (Glover et al., 2000). Posterior a sua adequação os resultados foram submetidos à análise de variância e as médias comparadas pelo teste de Scott &amp;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Knott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(1974) (p 0,05).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4361512" y="282723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782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4361512" y="282723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Metodologia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100" y="853045"/>
            <a:ext cx="5246681" cy="48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1252562" y="4500563"/>
            <a:ext cx="9401584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teste </a:t>
            </a:r>
            <a:r>
              <a:rPr lang="pt-BR" sz="1400" dirty="0"/>
              <a:t>Scott &amp; </a:t>
            </a:r>
            <a:r>
              <a:rPr lang="pt-BR" sz="1400" dirty="0" err="1" smtClean="0"/>
              <a:t>Knott</a:t>
            </a:r>
            <a:r>
              <a:rPr lang="pt-BR" sz="1400" dirty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62" y="2022764"/>
            <a:ext cx="9349368" cy="247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697569" y="4324783"/>
            <a:ext cx="9742303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teste </a:t>
            </a:r>
            <a:r>
              <a:rPr lang="pt-BR" sz="1400" dirty="0"/>
              <a:t>Scott &amp; </a:t>
            </a:r>
            <a:r>
              <a:rPr lang="pt-BR" sz="1400" dirty="0" err="1" smtClean="0"/>
              <a:t>Knott</a:t>
            </a:r>
            <a:r>
              <a:rPr lang="pt-BR" sz="1400" dirty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69" y="2563091"/>
            <a:ext cx="10459353" cy="176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180109" y="4135584"/>
            <a:ext cx="9742303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teste </a:t>
            </a:r>
            <a:r>
              <a:rPr lang="pt-BR" sz="1400" dirty="0"/>
              <a:t>Scott &amp; </a:t>
            </a:r>
            <a:r>
              <a:rPr lang="pt-BR" sz="1400" dirty="0" err="1" smtClean="0"/>
              <a:t>Knott</a:t>
            </a:r>
            <a:r>
              <a:rPr lang="pt-BR" sz="1400" dirty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" y="2472608"/>
            <a:ext cx="11887200" cy="16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D477BB0-E9E1-4880-87FB-48949C9DD7AF}"/>
              </a:ext>
            </a:extLst>
          </p:cNvPr>
          <p:cNvSpPr/>
          <p:nvPr/>
        </p:nvSpPr>
        <p:spPr>
          <a:xfrm>
            <a:off x="1379104" y="4362450"/>
            <a:ext cx="9784205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CT: Código do tratamento; </a:t>
            </a:r>
            <a:r>
              <a:rPr lang="pt-BR" sz="1400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Médias seguidas de mesma letra na coluna não se diferem pelo teste </a:t>
            </a:r>
            <a:r>
              <a:rPr lang="pt-BR" sz="1400" dirty="0"/>
              <a:t>Scott &amp; </a:t>
            </a:r>
            <a:r>
              <a:rPr lang="pt-BR" sz="1400" dirty="0" err="1" smtClean="0"/>
              <a:t>Knott</a:t>
            </a:r>
            <a:r>
              <a:rPr lang="pt-BR" sz="1400" dirty="0"/>
              <a:t> </a:t>
            </a:r>
            <a:r>
              <a:rPr lang="pt-B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(p &lt; 0,05). </a:t>
            </a:r>
            <a:endParaRPr lang="pt-B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04" y="2366781"/>
            <a:ext cx="9096283" cy="199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59641" y="1282292"/>
            <a:ext cx="1167476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De acordo com os dados obtidos e as condições em que foi conduzido o ensaio, pode-se concluir que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 Não houve diferença significativa para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stand de plantas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entre os tratamentos;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Para altura de planta e altura de inserção da espiga, não foi observado diferença significativa entre os tratamentos;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Houve variação significativa para diâmetro do colmo, em que o tratamento padrão Xingu Pesquisa indicou menor diâmetro de colmo, em média 20,28 mm, em relação aos outros tratamentos que apresentaram em média 21,5 mm de diâmetro;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Para os parâmetros biométricos da espiga como: comprimento de espiga; comprimento de chupeta; diâmetro da espiga; número de fileiras por espiga e número de grãos por fileira não houve diferença significativa entre os tratamentos;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O rendimento final não sofreu variação significativa, porém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observa-se que os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tratamentos com a utilização de ½ 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dose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do padrão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Bahia + meia dose da adubação de base com MAP + meia dose da adubação de cobertura ou dose completa de </a:t>
            </a:r>
            <a:r>
              <a:rPr lang="pt-BR" dirty="0" err="1" smtClean="0">
                <a:solidFill>
                  <a:schemeClr val="accent6">
                    <a:lumMod val="50000"/>
                  </a:schemeClr>
                </a:solidFill>
              </a:rPr>
              <a:t>uréia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, indicaram possível aumento na rentabilidade do sistema com a redução no valor gasto com insumos fertilizantes.</a:t>
            </a:r>
            <a:endParaRPr lang="pt-BR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spcAft>
                <a:spcPts val="600"/>
              </a:spcAft>
            </a:pPr>
            <a:endParaRPr lang="pt-BR" dirty="0" smtClean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dirty="0" smtClean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dirty="0" smtClean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Conclusões </a:t>
            </a:r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478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8" y="1584036"/>
            <a:ext cx="5489866" cy="365991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4" y="1595583"/>
            <a:ext cx="5472546" cy="364836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60046" y="1209964"/>
            <a:ext cx="1560370" cy="37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Testemunha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240298" y="1226251"/>
            <a:ext cx="351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sem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8916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21" y="1634837"/>
            <a:ext cx="5572989" cy="371532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790" y="1634836"/>
            <a:ext cx="5572992" cy="3715327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258791" y="1226251"/>
            <a:ext cx="544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Dose completa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5753" y="1226251"/>
            <a:ext cx="4849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+ 1/2 dose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181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2"/>
          <a:stretch/>
        </p:blipFill>
        <p:spPr>
          <a:xfrm>
            <a:off x="1357745" y="1489362"/>
            <a:ext cx="3144981" cy="419792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430" y="1489362"/>
            <a:ext cx="3153641" cy="420485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150051" y="1115290"/>
            <a:ext cx="1560370" cy="37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Testemunha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183022" y="1120030"/>
            <a:ext cx="351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sem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46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31" y="1346201"/>
            <a:ext cx="3209058" cy="427874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686" y="1346201"/>
            <a:ext cx="3209058" cy="427874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31898" y="976869"/>
            <a:ext cx="4849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+ 1/2 dose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60065" y="976869"/>
            <a:ext cx="544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Dose completa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05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4307" r="16018" b="5813"/>
          <a:stretch/>
        </p:blipFill>
        <p:spPr>
          <a:xfrm rot="5400000">
            <a:off x="-206428" y="2306787"/>
            <a:ext cx="3574471" cy="278476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72163" y="1572571"/>
            <a:ext cx="1560370" cy="37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6">
                    <a:lumMod val="50000"/>
                  </a:schemeClr>
                </a:solidFill>
              </a:rPr>
              <a:t>Testemunha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9" t="10400" r="15335" b="10255"/>
          <a:stretch/>
        </p:blipFill>
        <p:spPr>
          <a:xfrm rot="5400000">
            <a:off x="2843113" y="2340605"/>
            <a:ext cx="3574473" cy="271712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872120" y="1557585"/>
            <a:ext cx="351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sem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0" t="13298" r="15454" b="7241"/>
          <a:stretch/>
        </p:blipFill>
        <p:spPr>
          <a:xfrm rot="5400000">
            <a:off x="5805308" y="2394132"/>
            <a:ext cx="3574473" cy="2610072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173269" y="1265600"/>
            <a:ext cx="2838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+ 1/2 dose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15" t="9429" r="13844" b="11266"/>
          <a:stretch/>
        </p:blipFill>
        <p:spPr>
          <a:xfrm rot="5400000">
            <a:off x="8755572" y="2387247"/>
            <a:ext cx="3574471" cy="2693263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9011818" y="1300312"/>
            <a:ext cx="3132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1/2 dose padrão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Bio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</a:rPr>
              <a:t> Bahia + Dose completa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</a:rPr>
              <a:t>úreia</a:t>
            </a:r>
            <a:endParaRPr lang="pt-B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Espaço Reservado para Conteúdo 2"/>
          <p:cNvSpPr txBox="1">
            <a:spLocks/>
          </p:cNvSpPr>
          <p:nvPr/>
        </p:nvSpPr>
        <p:spPr bwMode="auto">
          <a:xfrm>
            <a:off x="4261732" y="193964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Resultados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41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8814CBE-1CD6-49D3-964C-203596C68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264" y="1180520"/>
            <a:ext cx="8314007" cy="449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3966754" y="0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Dados Meteorológicos 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87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85C70E-FF68-40CC-8D15-88E42A018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17" y="1180521"/>
            <a:ext cx="8649286" cy="449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3966754" y="0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Dados Meteorológicos 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349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FABAB8-B7EA-46A8-85AF-B91E1AB0B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454" y="1179000"/>
            <a:ext cx="8319628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3966754" y="0"/>
            <a:ext cx="3331029" cy="5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Dados Meteorológicos </a:t>
            </a:r>
            <a:endParaRPr lang="pt-BR" sz="2800" b="1" dirty="0"/>
          </a:p>
          <a:p>
            <a:endParaRPr lang="pt-BR" b="1" dirty="0"/>
          </a:p>
          <a:p>
            <a:endParaRPr lang="pt-BR" b="1" dirty="0"/>
          </a:p>
          <a:p>
            <a:endParaRPr lang="pt-BR" b="1" dirty="0"/>
          </a:p>
          <a:p>
            <a:endParaRPr lang="pt-BR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02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6604" y="1765335"/>
            <a:ext cx="11450934" cy="4351338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GLOVER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, J. D.; REGANOLD, J. P.; ANDREWS, P. K. Systematic method for rating soil quality of conventional, organic, and integrated apple orchards in Washington State. 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  <a:t>Agriculture, Ecosystems and Environment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, v.80, n. 1-2, p.29–45, 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2000;</a:t>
            </a:r>
          </a:p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SCOTT, A.J.; KNOTT, M. "A cluster analysis method for grouping means in the analysis of variance." Biometrics (1974): 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507-512;</a:t>
            </a:r>
            <a:endParaRPr lang="en-US" sz="18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YEO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, I. K.; JOHNSON, R. A. A New Family of Power Transformation to Improve Normality or Symmetry. </a:t>
            </a:r>
            <a:r>
              <a:rPr lang="pt-BR" sz="1800" b="1" dirty="0" err="1">
                <a:solidFill>
                  <a:schemeClr val="accent6">
                    <a:lumMod val="50000"/>
                  </a:schemeClr>
                </a:solidFill>
              </a:rPr>
              <a:t>Biometrika</a:t>
            </a:r>
            <a:r>
              <a:rPr lang="pt-BR" sz="1800" dirty="0">
                <a:solidFill>
                  <a:schemeClr val="accent6">
                    <a:lumMod val="50000"/>
                  </a:schemeClr>
                </a:solidFill>
              </a:rPr>
              <a:t>, v.87, n.4, p.954-959, </a:t>
            </a:r>
            <a:r>
              <a:rPr lang="pt-BR" sz="1800" dirty="0" smtClean="0">
                <a:solidFill>
                  <a:schemeClr val="accent6">
                    <a:lumMod val="50000"/>
                  </a:schemeClr>
                </a:solidFill>
              </a:rPr>
              <a:t>2000.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C09273-6E74-4341-811D-8D1B87A934A6}"/>
              </a:ext>
            </a:extLst>
          </p:cNvPr>
          <p:cNvSpPr txBox="1"/>
          <p:nvPr/>
        </p:nvSpPr>
        <p:spPr>
          <a:xfrm>
            <a:off x="3424083" y="0"/>
            <a:ext cx="4348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 Bibliográficas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19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4327887" y="2046514"/>
            <a:ext cx="3126649" cy="2001671"/>
            <a:chOff x="4327887" y="2046514"/>
            <a:chExt cx="3126649" cy="2001671"/>
          </a:xfrm>
        </p:grpSpPr>
        <p:sp>
          <p:nvSpPr>
            <p:cNvPr id="4" name="Caixa de Texto 2"/>
            <p:cNvSpPr txBox="1">
              <a:spLocks noChangeArrowheads="1"/>
            </p:cNvSpPr>
            <p:nvPr/>
          </p:nvSpPr>
          <p:spPr bwMode="auto">
            <a:xfrm>
              <a:off x="4327887" y="2663190"/>
              <a:ext cx="3126649" cy="1384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pt-BR" sz="12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______________________________________</a:t>
              </a:r>
            </a:p>
            <a:p>
              <a:pPr algn="ctr">
                <a:spcAft>
                  <a:spcPts val="0"/>
                </a:spcAft>
              </a:pPr>
              <a:r>
                <a:rPr lang="pt-BR" sz="12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Denis </a:t>
              </a: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Tomás</a:t>
              </a:r>
            </a:p>
            <a:p>
              <a:pPr algn="ctr">
                <a:spcAft>
                  <a:spcPts val="0"/>
                </a:spcAft>
              </a:pP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Eng. Agro. Doutor em Agricultura Tropical</a:t>
              </a:r>
            </a:p>
            <a:p>
              <a:pPr algn="ctr">
                <a:spcAft>
                  <a:spcPts val="0"/>
                </a:spcAft>
              </a:pP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Resp. Técnico da Xingu Pesquisa e Consultoria Agronômica</a:t>
              </a:r>
            </a:p>
            <a:p>
              <a:pPr algn="ctr">
                <a:spcAft>
                  <a:spcPts val="0"/>
                </a:spcAft>
              </a:pP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CREA MT </a:t>
              </a: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019519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2"/>
            <a:srcRect l="56564" t="62069" r="19713" b="30360"/>
            <a:stretch/>
          </p:blipFill>
          <p:spPr>
            <a:xfrm rot="10800000">
              <a:off x="4920341" y="2046514"/>
              <a:ext cx="1793966" cy="80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449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01" y="720451"/>
            <a:ext cx="4627288" cy="2988346"/>
          </a:xfrm>
          <a:prstGeom prst="rect">
            <a:avLst/>
          </a:prstGeom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 bwMode="auto">
          <a:xfrm>
            <a:off x="4895638" y="2955081"/>
            <a:ext cx="5772362" cy="130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pt-BR" altLang="pt-BR" sz="1200" dirty="0"/>
              <a:t>Denis Tomás  (65)9981-8962/ (66)98432-5745 – denis@xinguconsultoria.com.br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altLang="pt-BR" sz="1200" dirty="0"/>
              <a:t>Reginaldo Esteves  (66)98441-1716 –reginaldo@xinguconsultoria.com.br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altLang="pt-BR" sz="1200" dirty="0"/>
              <a:t>Marcio Goussain (66) 99655-7717 –marcio@xinguconsultoria.com.br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altLang="pt-BR" sz="1200" dirty="0"/>
              <a:t>www.xinguconsultoria.com.br</a:t>
            </a:r>
          </a:p>
        </p:txBody>
      </p:sp>
    </p:spTree>
    <p:extLst>
      <p:ext uri="{BB962C8B-B14F-4D97-AF65-F5344CB8AC3E}">
        <p14:creationId xmlns:p14="http://schemas.microsoft.com/office/powerpoint/2010/main" val="186763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837DE35E-1034-4A5A-A6A1-420FAE24C064}" vid="{7023C5CD-3F76-4235-917F-28A320714365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Xingu Widescreen</Template>
  <TotalTime>8832</TotalTime>
  <Words>1267</Words>
  <Application>Microsoft Office PowerPoint</Application>
  <PresentationFormat>Widescreen</PresentationFormat>
  <Paragraphs>154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DENIS TOMÁS RAMOS</dc:creator>
  <cp:lastModifiedBy>Denis Ramos</cp:lastModifiedBy>
  <cp:revision>594</cp:revision>
  <dcterms:created xsi:type="dcterms:W3CDTF">2016-04-27T18:27:43Z</dcterms:created>
  <dcterms:modified xsi:type="dcterms:W3CDTF">2018-07-10T17:05:12Z</dcterms:modified>
</cp:coreProperties>
</file>