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453" r:id="rId3"/>
    <p:sldId id="290" r:id="rId4"/>
    <p:sldId id="373" r:id="rId5"/>
    <p:sldId id="401" r:id="rId6"/>
    <p:sldId id="400" r:id="rId7"/>
    <p:sldId id="376" r:id="rId8"/>
    <p:sldId id="377" r:id="rId9"/>
    <p:sldId id="378" r:id="rId10"/>
    <p:sldId id="379" r:id="rId11"/>
    <p:sldId id="380" r:id="rId12"/>
    <p:sldId id="384" r:id="rId13"/>
    <p:sldId id="381" r:id="rId14"/>
    <p:sldId id="385" r:id="rId15"/>
    <p:sldId id="382" r:id="rId16"/>
    <p:sldId id="386" r:id="rId17"/>
    <p:sldId id="383" r:id="rId18"/>
    <p:sldId id="438" r:id="rId19"/>
    <p:sldId id="387" r:id="rId20"/>
    <p:sldId id="388" r:id="rId21"/>
    <p:sldId id="391" r:id="rId22"/>
    <p:sldId id="393" r:id="rId23"/>
    <p:sldId id="436" r:id="rId24"/>
    <p:sldId id="437" r:id="rId25"/>
    <p:sldId id="291" r:id="rId26"/>
    <p:sldId id="402" r:id="rId27"/>
    <p:sldId id="403" r:id="rId28"/>
    <p:sldId id="404" r:id="rId29"/>
    <p:sldId id="440" r:id="rId30"/>
    <p:sldId id="405" r:id="rId31"/>
    <p:sldId id="439" r:id="rId32"/>
    <p:sldId id="445" r:id="rId33"/>
    <p:sldId id="446" r:id="rId34"/>
    <p:sldId id="447" r:id="rId35"/>
    <p:sldId id="448" r:id="rId36"/>
    <p:sldId id="449" r:id="rId37"/>
    <p:sldId id="450" r:id="rId38"/>
    <p:sldId id="451" r:id="rId39"/>
    <p:sldId id="443" r:id="rId40"/>
    <p:sldId id="441" r:id="rId41"/>
    <p:sldId id="444" r:id="rId42"/>
    <p:sldId id="410" r:id="rId43"/>
    <p:sldId id="435" r:id="rId44"/>
    <p:sldId id="407" r:id="rId45"/>
    <p:sldId id="424" r:id="rId46"/>
    <p:sldId id="422" r:id="rId47"/>
    <p:sldId id="423" r:id="rId48"/>
    <p:sldId id="426" r:id="rId49"/>
    <p:sldId id="427" r:id="rId50"/>
    <p:sldId id="428" r:id="rId51"/>
    <p:sldId id="429" r:id="rId52"/>
    <p:sldId id="433" r:id="rId53"/>
    <p:sldId id="430" r:id="rId54"/>
    <p:sldId id="431" r:id="rId55"/>
    <p:sldId id="432" r:id="rId56"/>
    <p:sldId id="399" r:id="rId57"/>
  </p:sldIdLst>
  <p:sldSz cx="12192000" cy="6858000"/>
  <p:notesSz cx="6797675" cy="98726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963" autoAdjust="0"/>
  </p:normalViewPr>
  <p:slideViewPr>
    <p:cSldViewPr snapToGrid="0">
      <p:cViewPr varScale="1">
        <p:scale>
          <a:sx n="83" d="100"/>
          <a:sy n="83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6CBDC-0EE3-404B-AAB4-4AA013346417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79A72-8787-4F54-A80A-A53BB106CD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72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C54F0-8E66-414D-8C6E-4B8AEECB09F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03DF-B9F8-40E9-AFAC-3796D21257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72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E015-4EE4-46DE-8FD7-515122C2B113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4B2F-4090-4F19-A3B0-2FF0087DF5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59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F6077-F851-4B46-9247-020AFA3FD684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0A1F1-A108-48FE-8170-BCA2C16CA9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16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83B9-4F00-431B-A641-1AE981BD0C5B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DB60A-3536-4223-AD30-550C597BCB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98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1C05E-B4BF-4A75-81B1-CF3DCC74FBDA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4E4F-986C-48D1-B52C-7B9929A5DF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57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6212-507A-42A2-A177-3496C3F0015D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6B666-4F90-4A09-BF76-186813F364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1873A-5185-4950-8C73-5D4233563C7C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8D2C-1EE2-4097-A6D2-62E1C5A9A1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81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B18CF-0B2E-41D1-983C-6692F0495D78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38EB-FB60-41BB-B99D-65D9832F4E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34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FE68-C053-4C6B-A76B-DDFED2CC99D4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8D016-659B-4BA2-92CA-0AAE1CC609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99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95F9A-2664-4FCA-9339-E305036A2901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C0165-94EF-4528-96C2-A4DD85B5C5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95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ADA346-3F3C-4C98-BF61-901C77852F83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4F7E7D-4A05-476F-B0A1-EB0F11AFD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mailto:reginaldo@xinguconsultoria.com.br" TargetMode="External"/><Relationship Id="rId2" Type="http://schemas.openxmlformats.org/officeDocument/2006/relationships/hyperlink" Target="mailto:denis@xinguconsultoria.com.b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hyperlink" Target="mailto:m&#225;rcio@xinguconsultoria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25" y="-558870"/>
            <a:ext cx="12803188" cy="960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9" y="635965"/>
            <a:ext cx="9009063" cy="581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38" y="887413"/>
            <a:ext cx="12954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0" y="5045075"/>
            <a:ext cx="15843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646488"/>
            <a:ext cx="4741818" cy="3062310"/>
          </a:xfrm>
          <a:prstGeom prst="rect">
            <a:avLst/>
          </a:prstGeom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ço Reservado para Conteúdo 2"/>
          <p:cNvSpPr txBox="1">
            <a:spLocks/>
          </p:cNvSpPr>
          <p:nvPr/>
        </p:nvSpPr>
        <p:spPr bwMode="auto">
          <a:xfrm>
            <a:off x="4231123" y="3104691"/>
            <a:ext cx="7776149" cy="257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Estratégias </a:t>
            </a:r>
            <a:r>
              <a:rPr lang="pt-BR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 utilização do ácido húmico e </a:t>
            </a:r>
            <a:r>
              <a:rPr lang="pt-BR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fúlvico</a:t>
            </a:r>
            <a:r>
              <a:rPr lang="pt-BR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no desenvolvimento das plantas de Soja.</a:t>
            </a:r>
          </a:p>
          <a:p>
            <a:endParaRPr lang="pt-BR" sz="1800" b="1" dirty="0"/>
          </a:p>
          <a:p>
            <a:endParaRPr lang="pt-BR" sz="1800" b="1" dirty="0"/>
          </a:p>
          <a:p>
            <a:endParaRPr lang="pt-BR" sz="15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8280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grpSp>
        <p:nvGrpSpPr>
          <p:cNvPr id="9" name="Agrupar 8"/>
          <p:cNvGrpSpPr/>
          <p:nvPr/>
        </p:nvGrpSpPr>
        <p:grpSpPr>
          <a:xfrm>
            <a:off x="0" y="-1"/>
            <a:ext cx="12192000" cy="6240003"/>
            <a:chOff x="0" y="-1"/>
            <a:chExt cx="9144000" cy="7399462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4000" cy="7399462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4414" y="764704"/>
              <a:ext cx="7038122" cy="4546302"/>
            </a:xfrm>
            <a:prstGeom prst="rect">
              <a:avLst/>
            </a:prstGeom>
          </p:spPr>
        </p:pic>
      </p:grp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176" y="761582"/>
            <a:ext cx="1296144" cy="7837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3842713"/>
            <a:ext cx="1584176" cy="363040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 bwMode="auto">
          <a:xfrm>
            <a:off x="0" y="6240002"/>
            <a:ext cx="12192000" cy="6328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pt-BR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Responsáveis: Denis </a:t>
            </a:r>
            <a:r>
              <a:rPr lang="pt-BR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Tomás, Marcio Goussain, Reginaldo </a:t>
            </a:r>
            <a:r>
              <a:rPr lang="pt-BR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Esteves.</a:t>
            </a:r>
          </a:p>
        </p:txBody>
      </p:sp>
    </p:spTree>
    <p:extLst>
      <p:ext uri="{BB962C8B-B14F-4D97-AF65-F5344CB8AC3E}">
        <p14:creationId xmlns:p14="http://schemas.microsoft.com/office/powerpoint/2010/main" val="147722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34C5D6F-9871-41A1-AABC-49A4185D8255}"/>
              </a:ext>
            </a:extLst>
          </p:cNvPr>
          <p:cNvSpPr/>
          <p:nvPr/>
        </p:nvSpPr>
        <p:spPr>
          <a:xfrm>
            <a:off x="166255" y="767456"/>
            <a:ext cx="117215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/>
              <a:t>Localização da área experimental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Executado  no  campo  experimental  da  XINGU PESQUISA E CONSULTORIA AGRONÔMICA, situada na margem da BR 158 KM 152 sob coordenadas S10º 43' 48,2" e W051º35'42,3“, município  de Confresa, região nordeste do Estado de Mato Grosso;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/>
              <a:t>Variedade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TMG </a:t>
            </a:r>
            <a:r>
              <a:rPr lang="pt-BR" dirty="0" smtClean="0"/>
              <a:t>2182 IPRO </a:t>
            </a:r>
            <a:r>
              <a:rPr lang="pt-BR" dirty="0"/>
              <a:t>(Ciclo determinado -  GMR </a:t>
            </a:r>
            <a:r>
              <a:rPr lang="pt-BR" dirty="0" smtClean="0"/>
              <a:t>8.2);</a:t>
            </a:r>
            <a:endParaRPr lang="pt-BR" dirty="0"/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 Semeadura em </a:t>
            </a:r>
            <a:r>
              <a:rPr lang="pt-BR" dirty="0" smtClean="0"/>
              <a:t>08.11.2017 (20 </a:t>
            </a:r>
            <a:r>
              <a:rPr lang="pt-BR" dirty="0"/>
              <a:t>sementes/</a:t>
            </a:r>
            <a:r>
              <a:rPr lang="pt-BR" dirty="0" err="1"/>
              <a:t>m.L</a:t>
            </a:r>
            <a:r>
              <a:rPr lang="pt-BR" dirty="0"/>
              <a:t>);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Espaçamento: 0,45 m;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/>
              <a:t>Pulverizações de controle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Equipamento: Pulverizador costal (Pressurização com CO</a:t>
            </a:r>
            <a:r>
              <a:rPr lang="pt-BR" baseline="-25000" dirty="0"/>
              <a:t>2</a:t>
            </a:r>
            <a:r>
              <a:rPr lang="pt-BR" dirty="0"/>
              <a:t>);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Bico utilizado: Leque AXI 110.015;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Volume de calda: 150 </a:t>
            </a:r>
            <a:r>
              <a:rPr lang="pt-BR" dirty="0" err="1"/>
              <a:t>L.ha</a:t>
            </a:r>
            <a:r>
              <a:rPr lang="pt-BR" dirty="0"/>
              <a:t>;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b="1" dirty="0"/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/>
              <a:t>Horários de aplicação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As pulverizações ocorreram às 18:00 horas.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>
              <a:solidFill>
                <a:srgbClr val="FF0000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b="1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407000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34C5D6F-9871-41A1-AABC-49A4185D8255}"/>
              </a:ext>
            </a:extLst>
          </p:cNvPr>
          <p:cNvSpPr/>
          <p:nvPr/>
        </p:nvSpPr>
        <p:spPr>
          <a:xfrm>
            <a:off x="262049" y="1951821"/>
            <a:ext cx="117215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 smtClean="0"/>
              <a:t>Tratamentos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b="1" dirty="0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dirty="0" smtClean="0"/>
              <a:t>1 – </a:t>
            </a:r>
            <a:r>
              <a:rPr lang="pt-BR" b="1" dirty="0" smtClean="0"/>
              <a:t>Testemunha:</a:t>
            </a:r>
            <a:r>
              <a:rPr lang="pt-BR" dirty="0" smtClean="0"/>
              <a:t> Adubação padrão da estação experimental (90 Kg.ha</a:t>
            </a:r>
            <a:r>
              <a:rPr lang="pt-BR" baseline="30000" dirty="0" smtClean="0"/>
              <a:t>-1</a:t>
            </a:r>
            <a:r>
              <a:rPr lang="pt-BR" dirty="0" smtClean="0"/>
              <a:t> P</a:t>
            </a:r>
            <a:r>
              <a:rPr lang="pt-BR" baseline="-25000" dirty="0" smtClean="0"/>
              <a:t>2</a:t>
            </a:r>
            <a:r>
              <a:rPr lang="pt-BR" dirty="0"/>
              <a:t>O</a:t>
            </a:r>
            <a:r>
              <a:rPr lang="pt-BR" baseline="-25000" dirty="0" smtClean="0"/>
              <a:t>5</a:t>
            </a:r>
            <a:r>
              <a:rPr lang="pt-BR" dirty="0" smtClean="0"/>
              <a:t> na base de semeadura, 60 kg.ha</a:t>
            </a:r>
            <a:r>
              <a:rPr lang="pt-BR" baseline="30000" dirty="0" smtClean="0"/>
              <a:t>-1</a:t>
            </a:r>
            <a:r>
              <a:rPr lang="pt-BR" dirty="0" smtClean="0"/>
              <a:t> K</a:t>
            </a:r>
            <a:r>
              <a:rPr lang="pt-BR" baseline="-25000" dirty="0" smtClean="0"/>
              <a:t>2</a:t>
            </a:r>
            <a:r>
              <a:rPr lang="pt-BR" dirty="0" smtClean="0"/>
              <a:t>O em cobertura no </a:t>
            </a:r>
            <a:r>
              <a:rPr lang="pt-BR" dirty="0" err="1" smtClean="0"/>
              <a:t>pré</a:t>
            </a:r>
            <a:r>
              <a:rPr lang="pt-BR" dirty="0"/>
              <a:t>-</a:t>
            </a:r>
            <a:r>
              <a:rPr lang="pt-BR" dirty="0" smtClean="0"/>
              <a:t>florescimento da cultura);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 smtClean="0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dirty="0" smtClean="0"/>
              <a:t>2 – </a:t>
            </a:r>
            <a:r>
              <a:rPr lang="pt-BR" b="1" dirty="0" smtClean="0"/>
              <a:t>Ácido Húmico em dose completa</a:t>
            </a:r>
            <a:r>
              <a:rPr lang="pt-BR" b="1" dirty="0"/>
              <a:t>: </a:t>
            </a:r>
            <a:r>
              <a:rPr lang="pt-BR" dirty="0" smtClean="0"/>
              <a:t>Pulverização de 100 L.ha</a:t>
            </a:r>
            <a:r>
              <a:rPr lang="pt-BR" baseline="30000" dirty="0" smtClean="0"/>
              <a:t>-1</a:t>
            </a:r>
            <a:r>
              <a:rPr lang="pt-BR" dirty="0" smtClean="0"/>
              <a:t> de ácido </a:t>
            </a:r>
            <a:r>
              <a:rPr lang="pt-BR" dirty="0"/>
              <a:t>húmico </a:t>
            </a:r>
            <a:r>
              <a:rPr lang="pt-BR" dirty="0" smtClean="0"/>
              <a:t>+ </a:t>
            </a:r>
            <a:r>
              <a:rPr lang="pt-BR" dirty="0"/>
              <a:t>100% </a:t>
            </a:r>
            <a:r>
              <a:rPr lang="pt-BR" dirty="0" smtClean="0"/>
              <a:t> da adubação de base padrão da </a:t>
            </a:r>
            <a:r>
              <a:rPr lang="pt-BR" dirty="0"/>
              <a:t>estação </a:t>
            </a:r>
            <a:r>
              <a:rPr lang="pt-BR" dirty="0" smtClean="0"/>
              <a:t>experimental;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 smtClean="0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pt-BR" b="1" dirty="0" smtClean="0"/>
              <a:t>3 – Ácido Húmico em dose complementar: </a:t>
            </a:r>
            <a:r>
              <a:rPr lang="pt-BR" dirty="0" smtClean="0"/>
              <a:t>Pulverização de </a:t>
            </a:r>
            <a:r>
              <a:rPr lang="pt-BR" dirty="0"/>
              <a:t>100 L.ha</a:t>
            </a:r>
            <a:r>
              <a:rPr lang="pt-BR" baseline="30000" dirty="0"/>
              <a:t>-1</a:t>
            </a:r>
            <a:r>
              <a:rPr lang="pt-BR" dirty="0"/>
              <a:t> de ácido húmico + </a:t>
            </a:r>
            <a:r>
              <a:rPr lang="pt-BR" dirty="0" smtClean="0"/>
              <a:t>50</a:t>
            </a:r>
            <a:r>
              <a:rPr lang="pt-BR" dirty="0"/>
              <a:t>% </a:t>
            </a:r>
            <a:r>
              <a:rPr lang="pt-BR" dirty="0" smtClean="0"/>
              <a:t>da </a:t>
            </a:r>
            <a:r>
              <a:rPr lang="pt-BR" dirty="0"/>
              <a:t>adubação </a:t>
            </a:r>
            <a:r>
              <a:rPr lang="pt-BR" dirty="0" smtClean="0"/>
              <a:t>de base padrão </a:t>
            </a:r>
            <a:r>
              <a:rPr lang="pt-BR" dirty="0"/>
              <a:t>da estação experimental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b="1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7026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34361"/>
              </p:ext>
            </p:extLst>
          </p:nvPr>
        </p:nvGraphicFramePr>
        <p:xfrm>
          <a:off x="1306948" y="817607"/>
          <a:ext cx="9254834" cy="567732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682698">
                  <a:extLst>
                    <a:ext uri="{9D8B030D-6E8A-4147-A177-3AD203B41FA5}">
                      <a16:colId xmlns:a16="http://schemas.microsoft.com/office/drawing/2014/main" val="2403211866"/>
                    </a:ext>
                  </a:extLst>
                </a:gridCol>
                <a:gridCol w="1643811">
                  <a:extLst>
                    <a:ext uri="{9D8B030D-6E8A-4147-A177-3AD203B41FA5}">
                      <a16:colId xmlns:a16="http://schemas.microsoft.com/office/drawing/2014/main" val="1520265297"/>
                    </a:ext>
                  </a:extLst>
                </a:gridCol>
                <a:gridCol w="2502835">
                  <a:extLst>
                    <a:ext uri="{9D8B030D-6E8A-4147-A177-3AD203B41FA5}">
                      <a16:colId xmlns:a16="http://schemas.microsoft.com/office/drawing/2014/main" val="1895864900"/>
                    </a:ext>
                  </a:extLst>
                </a:gridCol>
                <a:gridCol w="3425490">
                  <a:extLst>
                    <a:ext uri="{9D8B030D-6E8A-4147-A177-3AD203B41FA5}">
                      <a16:colId xmlns:a16="http://schemas.microsoft.com/office/drawing/2014/main" val="552367282"/>
                    </a:ext>
                  </a:extLst>
                </a:gridCol>
              </a:tblGrid>
              <a:tr h="16144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Tratamentos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Data de aplicação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Dose por hectare (L/kg.ha</a:t>
                      </a:r>
                      <a:r>
                        <a:rPr lang="pt-BR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Estágio fenológico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75424"/>
                  </a:ext>
                </a:extLst>
              </a:tr>
              <a:tr h="18467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1 - Testemunha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32961"/>
                  </a:ext>
                </a:extLst>
              </a:tr>
              <a:tr h="18467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24/12/2017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0,4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102432"/>
                  </a:ext>
                </a:extLst>
              </a:tr>
              <a:tr h="18467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08/01/2018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0,4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038705"/>
                  </a:ext>
                </a:extLst>
              </a:tr>
              <a:tr h="22150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Sphere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Max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 21/01/2018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0,2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R1+29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293954"/>
                  </a:ext>
                </a:extLst>
              </a:tr>
              <a:tr h="196194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2 - Ácido Húmico em dose completar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60646"/>
                  </a:ext>
                </a:extLst>
              </a:tr>
              <a:tr h="189864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Hum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08/11/2017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-semeadura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206700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Full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05/12/2017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v6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989190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Bio</a:t>
                      </a:r>
                      <a:r>
                        <a:rPr lang="pt-BR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S.K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20/12/2017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-florescimento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45755"/>
                  </a:ext>
                </a:extLst>
              </a:tr>
              <a:tr h="21221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24/12/2017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0,4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658976"/>
                  </a:ext>
                </a:extLst>
              </a:tr>
              <a:tr h="18467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24/12/2017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669703"/>
                  </a:ext>
                </a:extLst>
              </a:tr>
              <a:tr h="21695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S.K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03/01/2018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R1+10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93293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08/01/2018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 0,4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670060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08/01/2018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686954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Sphere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Max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21/01/2018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 0,2 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R1+29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294347"/>
                  </a:ext>
                </a:extLst>
              </a:tr>
              <a:tr h="1898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31/01/2018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R1+39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3667"/>
                  </a:ext>
                </a:extLst>
              </a:tr>
              <a:tr h="215181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3 - Ácido Húmico em dose complementar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168307"/>
                  </a:ext>
                </a:extLst>
              </a:tr>
              <a:tr h="23416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Hum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08/11/2017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-semeadura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820370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Full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05/12/2017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v6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686315"/>
                  </a:ext>
                </a:extLst>
              </a:tr>
              <a:tr h="25030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Bio</a:t>
                      </a:r>
                      <a:r>
                        <a:rPr lang="pt-BR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S.K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20/12/2017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-florescimento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59559"/>
                  </a:ext>
                </a:extLst>
              </a:tr>
              <a:tr h="22730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24/12/2017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0,4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865935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24/12/2017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724866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S.K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03/01/2018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R1+10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25688"/>
                  </a:ext>
                </a:extLst>
              </a:tr>
              <a:tr h="22150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08/01/2018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0,4 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04333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08/01/2018 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R1+15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726374"/>
                  </a:ext>
                </a:extLst>
              </a:tr>
              <a:tr h="20885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Sphere</a:t>
                      </a:r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Max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21/01/2018 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0,2 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R1+29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47578"/>
                  </a:ext>
                </a:extLst>
              </a:tr>
              <a:tr h="18419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Bio</a:t>
                      </a:r>
                      <a:r>
                        <a:rPr lang="pt-BR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Cobre</a:t>
                      </a:r>
                      <a:endParaRPr lang="pt-BR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31/01/2018 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R1+39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067924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182537" y="448275"/>
            <a:ext cx="1482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 smtClean="0"/>
              <a:t>Aplicações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233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79DBB40-DAEB-4697-9046-C8111DC003B1}"/>
              </a:ext>
            </a:extLst>
          </p:cNvPr>
          <p:cNvSpPr/>
          <p:nvPr/>
        </p:nvSpPr>
        <p:spPr>
          <a:xfrm>
            <a:off x="347665" y="1312215"/>
            <a:ext cx="4220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Data das Atividade e estágio fenológico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070936"/>
              </p:ext>
            </p:extLst>
          </p:nvPr>
        </p:nvGraphicFramePr>
        <p:xfrm>
          <a:off x="942109" y="1941513"/>
          <a:ext cx="10099964" cy="3521941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5680364">
                  <a:extLst>
                    <a:ext uri="{9D8B030D-6E8A-4147-A177-3AD203B41FA5}">
                      <a16:colId xmlns:a16="http://schemas.microsoft.com/office/drawing/2014/main" val="2817911815"/>
                    </a:ext>
                  </a:extLst>
                </a:gridCol>
                <a:gridCol w="2119745">
                  <a:extLst>
                    <a:ext uri="{9D8B030D-6E8A-4147-A177-3AD203B41FA5}">
                      <a16:colId xmlns:a16="http://schemas.microsoft.com/office/drawing/2014/main" val="1609485560"/>
                    </a:ext>
                  </a:extLst>
                </a:gridCol>
                <a:gridCol w="2299855">
                  <a:extLst>
                    <a:ext uri="{9D8B030D-6E8A-4147-A177-3AD203B41FA5}">
                      <a16:colId xmlns:a16="http://schemas.microsoft.com/office/drawing/2014/main" val="4079428866"/>
                    </a:ext>
                  </a:extLst>
                </a:gridCol>
              </a:tblGrid>
              <a:tr h="440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Atividades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Data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Estágio Fenológico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2530252"/>
                  </a:ext>
                </a:extLst>
              </a:tr>
              <a:tr h="41820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Coleta de amostra de solo para avaliação química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 08/11/2017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Pré-implantação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7533485"/>
                  </a:ext>
                </a:extLst>
              </a:tr>
              <a:tr h="40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foliar e de plantas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>
                          <a:effectLst/>
                        </a:rPr>
                        <a:t> 10/12/2017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(V6+ 5 DIAS)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1843246"/>
                  </a:ext>
                </a:extLst>
              </a:tr>
              <a:tr h="361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Coleta de </a:t>
                      </a:r>
                      <a:r>
                        <a:rPr lang="pt-BR" sz="1400" u="none" strike="noStrike" dirty="0" smtClean="0">
                          <a:effectLst/>
                        </a:rPr>
                        <a:t>amostras </a:t>
                      </a:r>
                      <a:r>
                        <a:rPr lang="pt-BR" sz="1400" u="none" strike="noStrike" dirty="0">
                          <a:effectLst/>
                        </a:rPr>
                        <a:t>de solo para avaliação química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 10/12/2017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(V6+ 5 DIAS)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7933762"/>
                  </a:ext>
                </a:extLst>
              </a:tr>
              <a:tr h="393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do sistema radicular e nodulações na </a:t>
                      </a:r>
                      <a:r>
                        <a:rPr lang="pt-BR" sz="1400" u="none" strike="noStrike" dirty="0" smtClean="0">
                          <a:effectLst/>
                        </a:rPr>
                        <a:t>camada em profundidade </a:t>
                      </a:r>
                      <a:r>
                        <a:rPr lang="pt-BR" sz="1400" u="none" strike="noStrike" dirty="0">
                          <a:effectLst/>
                        </a:rPr>
                        <a:t>de 0 a 20 cm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 24/12/2017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R1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1398267"/>
                  </a:ext>
                </a:extLst>
              </a:tr>
              <a:tr h="35039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foliar e de plantas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>
                          <a:effectLst/>
                        </a:rPr>
                        <a:t> 30/12/2017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R1+5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152445"/>
                  </a:ext>
                </a:extLst>
              </a:tr>
              <a:tr h="28257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foliar e de plantas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>
                          <a:effectLst/>
                        </a:rPr>
                        <a:t> 08/01/2018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R1+15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7172972"/>
                  </a:ext>
                </a:extLst>
              </a:tr>
              <a:tr h="41820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foliar e de plantas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>
                          <a:effectLst/>
                        </a:rPr>
                        <a:t> 13/01/2018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R1+20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370324"/>
                  </a:ext>
                </a:extLst>
              </a:tr>
              <a:tr h="40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Avaliação foliar e de plantas (FINAL)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>
                          <a:effectLst/>
                        </a:rPr>
                        <a:t> 02/02/2018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u="none" strike="noStrike" dirty="0">
                          <a:effectLst/>
                        </a:rPr>
                        <a:t>R6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067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0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AFE19D3-CD07-4F37-AF04-9AB2896EF69C}"/>
              </a:ext>
            </a:extLst>
          </p:cNvPr>
          <p:cNvSpPr/>
          <p:nvPr/>
        </p:nvSpPr>
        <p:spPr>
          <a:xfrm>
            <a:off x="144179" y="1536831"/>
            <a:ext cx="1152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rgbClr val="000000"/>
                </a:solidFill>
              </a:rPr>
              <a:t>Antracnose (Folha – Pecíolo):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rgbClr val="000000"/>
                </a:solidFill>
              </a:rPr>
              <a:t>Foram avaliados dez pecíolos de dez trifólios, dez folíolos (sem pecíolos) centrais de trifólios do terço inferior, médio e superior da planta, respectivamente. Na avaliação de severidade, foi adaptada a escala diagramática para antracnose do feijoeiro proposta por Godoy et al. (1997), a qual prevê notas de 0 a 24, conforme a área foliar lesionada em função do tamanho de lesões proposto Costa et al. (2006);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/>
              <a:t>Antracnose (Vagem):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Coletou-se 5 plantas por unidade experimental, determinando-se: </a:t>
            </a:r>
            <a:r>
              <a:rPr lang="pt-BR" dirty="0" smtClean="0"/>
              <a:t>vagens </a:t>
            </a:r>
            <a:r>
              <a:rPr lang="pt-BR" dirty="0"/>
              <a:t>lesionadas por planta;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rgbClr val="000000"/>
                </a:solidFill>
              </a:rPr>
              <a:t>Eficiência de controle (Folha – Pecíolo – AACPD):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Utilizou-se como base o percentual relativo à testemunha comparando-se a média do número de severidade no tratamento em relação à média do número de severidade na testemunha conforme modelo proposto por </a:t>
            </a:r>
            <a:r>
              <a:rPr lang="pt-BR" dirty="0" err="1"/>
              <a:t>Abbott</a:t>
            </a:r>
            <a:r>
              <a:rPr lang="pt-BR" dirty="0"/>
              <a:t> (1925).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9263A38-42F4-4EE0-AE5E-53EF5F9F5890}"/>
              </a:ext>
            </a:extLst>
          </p:cNvPr>
          <p:cNvSpPr/>
          <p:nvPr/>
        </p:nvSpPr>
        <p:spPr>
          <a:xfrm>
            <a:off x="144179" y="637529"/>
            <a:ext cx="3096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Avaliações </a:t>
            </a:r>
            <a:r>
              <a:rPr lang="pt-BR" b="1" dirty="0" smtClean="0"/>
              <a:t>Foliares e Planta</a:t>
            </a:r>
            <a:endParaRPr lang="pt-BR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B4C7F10-8F18-4239-8258-51DE68F7E683}"/>
              </a:ext>
            </a:extLst>
          </p:cNvPr>
          <p:cNvSpPr/>
          <p:nvPr/>
        </p:nvSpPr>
        <p:spPr>
          <a:xfrm>
            <a:off x="595745" y="1060407"/>
            <a:ext cx="9947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efetuadas anterior a cada aplicação e 4 a 7 dias após aplicação;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05120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AFE19D3-CD07-4F37-AF04-9AB2896EF69C}"/>
              </a:ext>
            </a:extLst>
          </p:cNvPr>
          <p:cNvSpPr/>
          <p:nvPr/>
        </p:nvSpPr>
        <p:spPr>
          <a:xfrm>
            <a:off x="144179" y="1383572"/>
            <a:ext cx="1152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rgbClr val="000000"/>
                </a:solidFill>
              </a:rPr>
              <a:t>Mancha foliar: </a:t>
            </a:r>
          </a:p>
          <a:p>
            <a:pPr algn="just"/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rgbClr val="000000"/>
                </a:solidFill>
              </a:rPr>
              <a:t>(Mancha Parda / </a:t>
            </a:r>
            <a:r>
              <a:rPr lang="pt-BR" b="1" i="1" dirty="0" err="1">
                <a:solidFill>
                  <a:srgbClr val="000000"/>
                </a:solidFill>
              </a:rPr>
              <a:t>Cercospora</a:t>
            </a:r>
            <a:r>
              <a:rPr lang="pt-BR" b="1" i="1" dirty="0">
                <a:solidFill>
                  <a:srgbClr val="000000"/>
                </a:solidFill>
              </a:rPr>
              <a:t> </a:t>
            </a:r>
            <a:r>
              <a:rPr lang="pt-BR" b="1" i="1" dirty="0" err="1">
                <a:solidFill>
                  <a:srgbClr val="000000"/>
                </a:solidFill>
              </a:rPr>
              <a:t>kikuchii</a:t>
            </a:r>
            <a:r>
              <a:rPr lang="pt-BR" b="1" dirty="0">
                <a:solidFill>
                  <a:srgbClr val="000000"/>
                </a:solidFill>
              </a:rPr>
              <a:t>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rgbClr val="000000"/>
                </a:solidFill>
              </a:rPr>
              <a:t>Foram avaliados dez folíolos (sem pecíolos) centrais de trifólios do terço inferior, médio e superior da planta, respectivamente. Na avaliação de severidade, foi adaptada a escala diagramática proposta por </a:t>
            </a:r>
            <a:r>
              <a:rPr lang="pt-BR" dirty="0"/>
              <a:t>Martins et al. (2006)</a:t>
            </a:r>
            <a:r>
              <a:rPr lang="pt-BR" dirty="0">
                <a:solidFill>
                  <a:srgbClr val="000000"/>
                </a:solidFill>
              </a:rPr>
              <a:t>, a qual prevê notas de 2,4 a 66,6%;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rgbClr val="000000"/>
                </a:solidFill>
              </a:rPr>
              <a:t>(Mancha Alvo / </a:t>
            </a:r>
            <a:r>
              <a:rPr lang="pt-BR" b="1" i="1" dirty="0" err="1">
                <a:solidFill>
                  <a:srgbClr val="000000"/>
                </a:solidFill>
              </a:rPr>
              <a:t>Corynespora</a:t>
            </a:r>
            <a:r>
              <a:rPr lang="pt-BR" b="1" i="1" dirty="0">
                <a:solidFill>
                  <a:srgbClr val="000000"/>
                </a:solidFill>
              </a:rPr>
              <a:t> </a:t>
            </a:r>
            <a:r>
              <a:rPr lang="pt-BR" b="1" i="1" dirty="0" err="1">
                <a:solidFill>
                  <a:srgbClr val="000000"/>
                </a:solidFill>
              </a:rPr>
              <a:t>cassicola</a:t>
            </a:r>
            <a:r>
              <a:rPr lang="pt-BR" b="1" dirty="0">
                <a:solidFill>
                  <a:srgbClr val="000000"/>
                </a:solidFill>
              </a:rPr>
              <a:t>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rgbClr val="000000"/>
                </a:solidFill>
              </a:rPr>
              <a:t>Foram avaliados dez folíolos (sem pecíolos) centrais de trifólios do terço inferior, médio e superior da planta, respectivamente. Na avaliação de severidade, foi adaptada a escala diagramática proposta por </a:t>
            </a:r>
            <a:r>
              <a:rPr lang="pt-BR" dirty="0"/>
              <a:t>Soares et al. (2009)</a:t>
            </a:r>
            <a:r>
              <a:rPr lang="pt-BR" dirty="0">
                <a:solidFill>
                  <a:srgbClr val="000000"/>
                </a:solidFill>
              </a:rPr>
              <a:t>, a qual prevê notas de 1 a 52%.</a:t>
            </a:r>
          </a:p>
          <a:p>
            <a:pPr algn="just"/>
            <a:endParaRPr lang="pt-BR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rgbClr val="000000"/>
                </a:solidFill>
              </a:rPr>
              <a:t>Eficiência de controle (Folha – AACPD):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Utilizou-se como base o percentual relativo à testemunha comparando-se a média do número de severidade no tratamento em relação à média do número de severidade na testemunha conforme modelo proposto por </a:t>
            </a:r>
            <a:r>
              <a:rPr lang="pt-BR" dirty="0" err="1"/>
              <a:t>Abbott</a:t>
            </a:r>
            <a:r>
              <a:rPr lang="pt-BR" dirty="0"/>
              <a:t> (1925).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B4C7F10-8F18-4239-8258-51DE68F7E683}"/>
              </a:ext>
            </a:extLst>
          </p:cNvPr>
          <p:cNvSpPr/>
          <p:nvPr/>
        </p:nvSpPr>
        <p:spPr>
          <a:xfrm>
            <a:off x="595745" y="1060407"/>
            <a:ext cx="9947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efetuadas anterior a cada aplicação e 4 a 7 dias após aplicação;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9263A38-42F4-4EE0-AE5E-53EF5F9F5890}"/>
              </a:ext>
            </a:extLst>
          </p:cNvPr>
          <p:cNvSpPr/>
          <p:nvPr/>
        </p:nvSpPr>
        <p:spPr>
          <a:xfrm>
            <a:off x="144179" y="637529"/>
            <a:ext cx="3096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Avaliações </a:t>
            </a:r>
            <a:r>
              <a:rPr lang="pt-BR" b="1" dirty="0" smtClean="0"/>
              <a:t>Foliares e Planta</a:t>
            </a:r>
            <a:endParaRPr lang="pt-BR" b="1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28156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98650F9-C2C7-4A67-9B51-F68A5609FE98}"/>
              </a:ext>
            </a:extLst>
          </p:cNvPr>
          <p:cNvSpPr/>
          <p:nvPr/>
        </p:nvSpPr>
        <p:spPr>
          <a:xfrm>
            <a:off x="144179" y="2260700"/>
            <a:ext cx="4424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 smtClean="0"/>
              <a:t>Avaliações no </a:t>
            </a:r>
            <a:r>
              <a:rPr lang="pt-BR" b="1" dirty="0"/>
              <a:t>desenvolvimento de planta</a:t>
            </a:r>
            <a:endParaRPr lang="pt-BR" b="1" u="sng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9263A38-42F4-4EE0-AE5E-53EF5F9F5890}"/>
              </a:ext>
            </a:extLst>
          </p:cNvPr>
          <p:cNvSpPr/>
          <p:nvPr/>
        </p:nvSpPr>
        <p:spPr>
          <a:xfrm>
            <a:off x="144179" y="637529"/>
            <a:ext cx="3096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Avaliações </a:t>
            </a:r>
            <a:r>
              <a:rPr lang="pt-BR" b="1" dirty="0" smtClean="0"/>
              <a:t>Foliares e Planta</a:t>
            </a:r>
            <a:endParaRPr lang="pt-BR" b="1" dirty="0"/>
          </a:p>
        </p:txBody>
      </p:sp>
      <p:sp>
        <p:nvSpPr>
          <p:cNvPr id="2" name="Retângulo 1"/>
          <p:cNvSpPr/>
          <p:nvPr/>
        </p:nvSpPr>
        <p:spPr>
          <a:xfrm>
            <a:off x="606875" y="1103928"/>
            <a:ext cx="109989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b="1" u="sng" dirty="0" smtClean="0">
                <a:solidFill>
                  <a:srgbClr val="000000"/>
                </a:solidFill>
              </a:rPr>
              <a:t>Fitoxidez </a:t>
            </a:r>
            <a:r>
              <a:rPr lang="pt-BR" b="1" u="sng" dirty="0">
                <a:solidFill>
                  <a:srgbClr val="000000"/>
                </a:solidFill>
              </a:rPr>
              <a:t>(</a:t>
            </a:r>
            <a:r>
              <a:rPr lang="pt-BR" b="1" u="sng" dirty="0" smtClean="0">
                <a:solidFill>
                  <a:srgbClr val="000000"/>
                </a:solidFill>
              </a:rPr>
              <a:t>Folha):</a:t>
            </a:r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rgbClr val="000000"/>
                </a:solidFill>
              </a:rPr>
              <a:t>Foram </a:t>
            </a:r>
            <a:r>
              <a:rPr lang="pt-BR" dirty="0" smtClean="0">
                <a:solidFill>
                  <a:srgbClr val="000000"/>
                </a:solidFill>
              </a:rPr>
              <a:t>efetuadas checagem visual entre os terços (superior, médio e inferior) das plantas para lesões ocasionadas pelos tratamentos utilizados na pulverização foliar e quantificado o percentual de área foliar com sintomas;</a:t>
            </a:r>
          </a:p>
          <a:p>
            <a:pPr algn="just"/>
            <a:endParaRPr lang="pt-BR" b="1" u="sng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51485" y="2920596"/>
            <a:ext cx="11042469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t-BR" u="sng" dirty="0">
                <a:ea typeface="Calibri" panose="020F0502020204030204" pitchFamily="34" charset="0"/>
                <a:cs typeface="Times New Roman" panose="02020603050405020304" pitchFamily="18" charset="0"/>
              </a:rPr>
              <a:t>Avaliação sistema radicular: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coletou-se 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na camada 0 a 20 cm de profundidade (3 plantas por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unidade experimental) e, quantificado: número 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de nódulos, número de nódulos viáveis,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massa fresca de nódulos (g), massa 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seca de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nódulos (g), comprimento (cm) 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e massa seca de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raízes (g), comprimento (cm) </a:t>
            </a: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e massa seca parte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aérea (g).</a:t>
            </a: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E2D9BA3-EDD5-4B4B-86F4-3D80D50CC562}"/>
              </a:ext>
            </a:extLst>
          </p:cNvPr>
          <p:cNvSpPr/>
          <p:nvPr/>
        </p:nvSpPr>
        <p:spPr>
          <a:xfrm>
            <a:off x="288358" y="2563019"/>
            <a:ext cx="9947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efetuadas no estágio fenológico </a:t>
            </a:r>
            <a:r>
              <a:rPr lang="pt-BR" dirty="0" smtClean="0"/>
              <a:t>R1;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E2D9BA3-EDD5-4B4B-86F4-3D80D50CC562}"/>
              </a:ext>
            </a:extLst>
          </p:cNvPr>
          <p:cNvSpPr/>
          <p:nvPr/>
        </p:nvSpPr>
        <p:spPr>
          <a:xfrm>
            <a:off x="288358" y="4169965"/>
            <a:ext cx="9947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efetuadas no estágio fenológico </a:t>
            </a:r>
            <a:r>
              <a:rPr lang="pt-BR" dirty="0" smtClean="0"/>
              <a:t>R6;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697871" y="4394565"/>
            <a:ext cx="1114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u="sng" dirty="0">
                <a:ea typeface="Calibri" panose="020F0502020204030204" pitchFamily="34" charset="0"/>
                <a:cs typeface="Times New Roman" panose="02020603050405020304" pitchFamily="18" charset="0"/>
              </a:rPr>
              <a:t>Avaliação </a:t>
            </a:r>
            <a:r>
              <a:rPr lang="pt-BR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no desenvolvimento de plantas: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 smtClean="0"/>
              <a:t>Coletou-se </a:t>
            </a:r>
            <a:r>
              <a:rPr lang="pt-BR" dirty="0"/>
              <a:t>5 plantas por unidade experimental, quantificando: </a:t>
            </a:r>
            <a:r>
              <a:rPr lang="pt-BR" dirty="0" smtClean="0"/>
              <a:t>Altura (cm), </a:t>
            </a:r>
            <a:r>
              <a:rPr lang="pt-BR" dirty="0"/>
              <a:t>número de </a:t>
            </a:r>
            <a:r>
              <a:rPr lang="pt-BR" dirty="0" smtClean="0"/>
              <a:t>nós, </a:t>
            </a:r>
            <a:r>
              <a:rPr lang="pt-BR" dirty="0"/>
              <a:t>número de vagens (1, 2, 3, 4 grãos e </a:t>
            </a:r>
            <a:r>
              <a:rPr lang="pt-BR" dirty="0" smtClean="0"/>
              <a:t>chochas).</a:t>
            </a:r>
            <a:endParaRPr lang="pt-BR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317376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C188F51-0902-4356-B0A9-F7C58946AE2D}"/>
              </a:ext>
            </a:extLst>
          </p:cNvPr>
          <p:cNvSpPr/>
          <p:nvPr/>
        </p:nvSpPr>
        <p:spPr>
          <a:xfrm>
            <a:off x="157570" y="304799"/>
            <a:ext cx="1167338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Pulverizações Secundárias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Utilizou-se como base o padrão de controle da estação experimental, em que, ocorreram sempre quando determinado a necessidade do controle de pragas em levantamentos a cada 4 dias;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Colheita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 colheita foi efetuada 5 dias após a dessecação na data de </a:t>
            </a:r>
            <a:r>
              <a:rPr lang="pt-BR" dirty="0" smtClean="0"/>
              <a:t>29.03.2018 </a:t>
            </a:r>
            <a:r>
              <a:rPr lang="pt-BR" dirty="0"/>
              <a:t>às 16:00 horas.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coletadas plantas na área útil de </a:t>
            </a:r>
            <a:r>
              <a:rPr lang="pt-BR" dirty="0" smtClean="0"/>
              <a:t>16 </a:t>
            </a:r>
            <a:r>
              <a:rPr lang="pt-BR" dirty="0"/>
              <a:t>metros lineares dentro de cada parcela;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Beneficiamento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As plantas dos respectivos tratamentos foram submetidas a trilhagem na Xingu </a:t>
            </a:r>
            <a:r>
              <a:rPr lang="pt-BR" dirty="0" smtClean="0"/>
              <a:t>Pesquisa</a:t>
            </a:r>
            <a:r>
              <a:rPr lang="pt-BR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Determinou-se o percentual de umidade dos grãos a partir de três médias utilizando-se do medidor </a:t>
            </a:r>
            <a:r>
              <a:rPr lang="pt-BR" dirty="0" err="1"/>
              <a:t>Motomco</a:t>
            </a:r>
            <a:r>
              <a:rPr lang="pt-BR" dirty="0"/>
              <a:t> 999 FR e posterior determinação do peso (kg) final de cada repetição e tratamento;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O peso final dos grãos foi padronizado a 13% de base úmida calculando-se: peso de mil grãos, rendimento e incremento em sacas por hectare;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Análise de dados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Foram calculados as médias para cada variável para cada tratamento</a:t>
            </a:r>
            <a:r>
              <a:rPr lang="pt-BR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As médias relativas ao controle </a:t>
            </a:r>
            <a:r>
              <a:rPr lang="pt-BR" dirty="0" smtClean="0"/>
              <a:t>de doenças foram </a:t>
            </a:r>
            <a:r>
              <a:rPr lang="pt-BR" dirty="0"/>
              <a:t>submetidas ao teste de eficiência conforme </a:t>
            </a:r>
            <a:r>
              <a:rPr lang="pt-BR" dirty="0" err="1" smtClean="0"/>
              <a:t>Abbott</a:t>
            </a:r>
            <a:r>
              <a:rPr lang="pt-BR" dirty="0" smtClean="0"/>
              <a:t> (1925);</a:t>
            </a: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/>
              <a:t>As </a:t>
            </a:r>
            <a:r>
              <a:rPr lang="pt-BR" dirty="0"/>
              <a:t>médias finais foram submetidas ao teste de normalidade e posterior teste </a:t>
            </a:r>
            <a:r>
              <a:rPr lang="pt-BR" dirty="0" smtClean="0"/>
              <a:t>comparativo de </a:t>
            </a:r>
            <a:r>
              <a:rPr lang="pt-BR" dirty="0"/>
              <a:t>médias 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(t-</a:t>
            </a:r>
            <a:r>
              <a:rPr lang="pt-BR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studant</a:t>
            </a:r>
            <a:r>
              <a:rPr lang="pt-B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dirty="0" smtClean="0"/>
              <a:t> </a:t>
            </a:r>
            <a:r>
              <a:rPr lang="pt-BR" dirty="0"/>
              <a:t>à 5% de significância.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75890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010819"/>
              </p:ext>
            </p:extLst>
          </p:nvPr>
        </p:nvGraphicFramePr>
        <p:xfrm>
          <a:off x="785090" y="1108366"/>
          <a:ext cx="10723422" cy="3214252"/>
        </p:xfrm>
        <a:graphic>
          <a:graphicData uri="http://schemas.openxmlformats.org/drawingml/2006/table">
            <a:tbl>
              <a:tblPr/>
              <a:tblGrid>
                <a:gridCol w="322695">
                  <a:extLst>
                    <a:ext uri="{9D8B030D-6E8A-4147-A177-3AD203B41FA5}">
                      <a16:colId xmlns:a16="http://schemas.microsoft.com/office/drawing/2014/main" val="3729660414"/>
                    </a:ext>
                  </a:extLst>
                </a:gridCol>
                <a:gridCol w="2829790">
                  <a:extLst>
                    <a:ext uri="{9D8B030D-6E8A-4147-A177-3AD203B41FA5}">
                      <a16:colId xmlns:a16="http://schemas.microsoft.com/office/drawing/2014/main" val="1250256870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3358226740"/>
                    </a:ext>
                  </a:extLst>
                </a:gridCol>
                <a:gridCol w="322695">
                  <a:extLst>
                    <a:ext uri="{9D8B030D-6E8A-4147-A177-3AD203B41FA5}">
                      <a16:colId xmlns:a16="http://schemas.microsoft.com/office/drawing/2014/main" val="3776581938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695183105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3619860384"/>
                    </a:ext>
                  </a:extLst>
                </a:gridCol>
                <a:gridCol w="273049">
                  <a:extLst>
                    <a:ext uri="{9D8B030D-6E8A-4147-A177-3AD203B41FA5}">
                      <a16:colId xmlns:a16="http://schemas.microsoft.com/office/drawing/2014/main" val="1158848098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261920667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47840813"/>
                    </a:ext>
                  </a:extLst>
                </a:gridCol>
                <a:gridCol w="335107">
                  <a:extLst>
                    <a:ext uri="{9D8B030D-6E8A-4147-A177-3AD203B41FA5}">
                      <a16:colId xmlns:a16="http://schemas.microsoft.com/office/drawing/2014/main" val="4200182459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799638284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761368122"/>
                    </a:ext>
                  </a:extLst>
                </a:gridCol>
                <a:gridCol w="285462">
                  <a:extLst>
                    <a:ext uri="{9D8B030D-6E8A-4147-A177-3AD203B41FA5}">
                      <a16:colId xmlns:a16="http://schemas.microsoft.com/office/drawing/2014/main" val="2976920162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770406320"/>
                    </a:ext>
                  </a:extLst>
                </a:gridCol>
              </a:tblGrid>
              <a:tr h="271424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Severidade de lesões por antracnose em Pecíolos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52170"/>
                  </a:ext>
                </a:extLst>
              </a:tr>
              <a:tr h="2605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41804"/>
                  </a:ext>
                </a:extLst>
              </a:tr>
              <a:tr h="260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883109"/>
                  </a:ext>
                </a:extLst>
              </a:tr>
              <a:tr h="26056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159638"/>
                  </a:ext>
                </a:extLst>
              </a:tr>
              <a:tr h="2856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2,777778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154858"/>
                  </a:ext>
                </a:extLst>
              </a:tr>
              <a:tr h="26056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8,333333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71470"/>
                  </a:ext>
                </a:extLst>
              </a:tr>
              <a:tr h="28228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Pecíolo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42449"/>
                  </a:ext>
                </a:extLst>
              </a:tr>
              <a:tr h="2605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19988"/>
                  </a:ext>
                </a:extLst>
              </a:tr>
              <a:tr h="260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671214"/>
                  </a:ext>
                </a:extLst>
              </a:tr>
              <a:tr h="26056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71306"/>
                  </a:ext>
                </a:extLst>
              </a:tr>
              <a:tr h="2904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211668"/>
                  </a:ext>
                </a:extLst>
              </a:tr>
              <a:tr h="26056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6,666667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2775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852440" y="4322618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37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926331" y="4351106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6919"/>
              </p:ext>
            </p:extLst>
          </p:nvPr>
        </p:nvGraphicFramePr>
        <p:xfrm>
          <a:off x="926331" y="978223"/>
          <a:ext cx="10360503" cy="3316910"/>
        </p:xfrm>
        <a:graphic>
          <a:graphicData uri="http://schemas.openxmlformats.org/drawingml/2006/table">
            <a:tbl>
              <a:tblPr/>
              <a:tblGrid>
                <a:gridCol w="501048">
                  <a:extLst>
                    <a:ext uri="{9D8B030D-6E8A-4147-A177-3AD203B41FA5}">
                      <a16:colId xmlns:a16="http://schemas.microsoft.com/office/drawing/2014/main" val="1308027835"/>
                    </a:ext>
                  </a:extLst>
                </a:gridCol>
                <a:gridCol w="3543428">
                  <a:extLst>
                    <a:ext uri="{9D8B030D-6E8A-4147-A177-3AD203B41FA5}">
                      <a16:colId xmlns:a16="http://schemas.microsoft.com/office/drawing/2014/main" val="3650445880"/>
                    </a:ext>
                  </a:extLst>
                </a:gridCol>
                <a:gridCol w="886460">
                  <a:extLst>
                    <a:ext uri="{9D8B030D-6E8A-4147-A177-3AD203B41FA5}">
                      <a16:colId xmlns:a16="http://schemas.microsoft.com/office/drawing/2014/main" val="2628256575"/>
                    </a:ext>
                  </a:extLst>
                </a:gridCol>
                <a:gridCol w="290870">
                  <a:extLst>
                    <a:ext uri="{9D8B030D-6E8A-4147-A177-3AD203B41FA5}">
                      <a16:colId xmlns:a16="http://schemas.microsoft.com/office/drawing/2014/main" val="98964220"/>
                    </a:ext>
                  </a:extLst>
                </a:gridCol>
                <a:gridCol w="683103">
                  <a:extLst>
                    <a:ext uri="{9D8B030D-6E8A-4147-A177-3AD203B41FA5}">
                      <a16:colId xmlns:a16="http://schemas.microsoft.com/office/drawing/2014/main" val="92996330"/>
                    </a:ext>
                  </a:extLst>
                </a:gridCol>
                <a:gridCol w="848933">
                  <a:extLst>
                    <a:ext uri="{9D8B030D-6E8A-4147-A177-3AD203B41FA5}">
                      <a16:colId xmlns:a16="http://schemas.microsoft.com/office/drawing/2014/main" val="1004405988"/>
                    </a:ext>
                  </a:extLst>
                </a:gridCol>
                <a:gridCol w="486466">
                  <a:extLst>
                    <a:ext uri="{9D8B030D-6E8A-4147-A177-3AD203B41FA5}">
                      <a16:colId xmlns:a16="http://schemas.microsoft.com/office/drawing/2014/main" val="54362034"/>
                    </a:ext>
                  </a:extLst>
                </a:gridCol>
                <a:gridCol w="734468">
                  <a:extLst>
                    <a:ext uri="{9D8B030D-6E8A-4147-A177-3AD203B41FA5}">
                      <a16:colId xmlns:a16="http://schemas.microsoft.com/office/drawing/2014/main" val="2844206677"/>
                    </a:ext>
                  </a:extLst>
                </a:gridCol>
                <a:gridCol w="868007">
                  <a:extLst>
                    <a:ext uri="{9D8B030D-6E8A-4147-A177-3AD203B41FA5}">
                      <a16:colId xmlns:a16="http://schemas.microsoft.com/office/drawing/2014/main" val="1800520431"/>
                    </a:ext>
                  </a:extLst>
                </a:gridCol>
                <a:gridCol w="546785">
                  <a:extLst>
                    <a:ext uri="{9D8B030D-6E8A-4147-A177-3AD203B41FA5}">
                      <a16:colId xmlns:a16="http://schemas.microsoft.com/office/drawing/2014/main" val="2865894549"/>
                    </a:ext>
                  </a:extLst>
                </a:gridCol>
                <a:gridCol w="970935">
                  <a:extLst>
                    <a:ext uri="{9D8B030D-6E8A-4147-A177-3AD203B41FA5}">
                      <a16:colId xmlns:a16="http://schemas.microsoft.com/office/drawing/2014/main" val="4049911403"/>
                    </a:ext>
                  </a:extLst>
                </a:gridCol>
              </a:tblGrid>
              <a:tr h="27105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Severidade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Pecíolo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81193"/>
                  </a:ext>
                </a:extLst>
              </a:tr>
              <a:tr h="250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08503"/>
                  </a:ext>
                </a:extLst>
              </a:tr>
              <a:tr h="2501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92836"/>
                  </a:ext>
                </a:extLst>
              </a:tr>
              <a:tr h="2501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38330"/>
                  </a:ext>
                </a:extLst>
              </a:tr>
              <a:tr h="2501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29153"/>
                  </a:ext>
                </a:extLst>
              </a:tr>
              <a:tr h="2501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768824"/>
                  </a:ext>
                </a:extLst>
              </a:tr>
              <a:tr h="27105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Pecíolo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48791"/>
                  </a:ext>
                </a:extLst>
              </a:tr>
              <a:tr h="250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1</a:t>
                      </a:r>
                      <a:r>
                        <a:rPr lang="pt-BR" sz="1400" b="1" i="0" u="none" strike="noStrike" baseline="300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24989"/>
                  </a:ext>
                </a:extLst>
              </a:tr>
              <a:tr h="2501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17248"/>
                  </a:ext>
                </a:extLst>
              </a:tr>
              <a:tr h="2501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1563,92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4847"/>
                  </a:ext>
                </a:extLst>
              </a:tr>
              <a:tr h="3481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218,96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1665,63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32627"/>
                  </a:ext>
                </a:extLst>
              </a:tr>
              <a:tr h="42509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14,8148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12,84491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1555,83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6,59162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280629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86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732684"/>
              </p:ext>
            </p:extLst>
          </p:nvPr>
        </p:nvGraphicFramePr>
        <p:xfrm>
          <a:off x="637305" y="1302326"/>
          <a:ext cx="10723423" cy="2752514"/>
        </p:xfrm>
        <a:graphic>
          <a:graphicData uri="http://schemas.openxmlformats.org/drawingml/2006/table">
            <a:tbl>
              <a:tblPr/>
              <a:tblGrid>
                <a:gridCol w="322696">
                  <a:extLst>
                    <a:ext uri="{9D8B030D-6E8A-4147-A177-3AD203B41FA5}">
                      <a16:colId xmlns:a16="http://schemas.microsoft.com/office/drawing/2014/main" val="3855582672"/>
                    </a:ext>
                  </a:extLst>
                </a:gridCol>
                <a:gridCol w="2829790">
                  <a:extLst>
                    <a:ext uri="{9D8B030D-6E8A-4147-A177-3AD203B41FA5}">
                      <a16:colId xmlns:a16="http://schemas.microsoft.com/office/drawing/2014/main" val="3760349689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1621242674"/>
                    </a:ext>
                  </a:extLst>
                </a:gridCol>
                <a:gridCol w="322696">
                  <a:extLst>
                    <a:ext uri="{9D8B030D-6E8A-4147-A177-3AD203B41FA5}">
                      <a16:colId xmlns:a16="http://schemas.microsoft.com/office/drawing/2014/main" val="2740863762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1763487001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989190042"/>
                    </a:ext>
                  </a:extLst>
                </a:gridCol>
                <a:gridCol w="273049">
                  <a:extLst>
                    <a:ext uri="{9D8B030D-6E8A-4147-A177-3AD203B41FA5}">
                      <a16:colId xmlns:a16="http://schemas.microsoft.com/office/drawing/2014/main" val="2974874009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898888945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978461953"/>
                    </a:ext>
                  </a:extLst>
                </a:gridCol>
                <a:gridCol w="335107">
                  <a:extLst>
                    <a:ext uri="{9D8B030D-6E8A-4147-A177-3AD203B41FA5}">
                      <a16:colId xmlns:a16="http://schemas.microsoft.com/office/drawing/2014/main" val="3783133234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2644360667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451451715"/>
                    </a:ext>
                  </a:extLst>
                </a:gridCol>
                <a:gridCol w="285461">
                  <a:extLst>
                    <a:ext uri="{9D8B030D-6E8A-4147-A177-3AD203B41FA5}">
                      <a16:colId xmlns:a16="http://schemas.microsoft.com/office/drawing/2014/main" val="2928247235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194708033"/>
                    </a:ext>
                  </a:extLst>
                </a:gridCol>
              </a:tblGrid>
              <a:tr h="234253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Severidade Antracnose em Folha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13841"/>
                  </a:ext>
                </a:extLst>
              </a:tr>
              <a:tr h="2162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72652"/>
                  </a:ext>
                </a:extLst>
              </a:tr>
              <a:tr h="2162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003521"/>
                  </a:ext>
                </a:extLst>
              </a:tr>
              <a:tr h="2162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835485"/>
                  </a:ext>
                </a:extLst>
              </a:tr>
              <a:tr h="2625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5,263158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975552"/>
                  </a:ext>
                </a:extLst>
              </a:tr>
              <a:tr h="2162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5,263158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244259"/>
                  </a:ext>
                </a:extLst>
              </a:tr>
              <a:tr h="234253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Folha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467439"/>
                  </a:ext>
                </a:extLst>
              </a:tr>
              <a:tr h="2162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8694"/>
                  </a:ext>
                </a:extLst>
              </a:tr>
              <a:tr h="2162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758420"/>
                  </a:ext>
                </a:extLst>
              </a:tr>
              <a:tr h="2162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660252"/>
                  </a:ext>
                </a:extLst>
              </a:tr>
              <a:tr h="2536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3,398058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553231"/>
                  </a:ext>
                </a:extLst>
              </a:tr>
              <a:tr h="2162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1,515152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0,485437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16492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575347" y="4054840"/>
            <a:ext cx="10785381" cy="645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1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422815"/>
              </p:ext>
            </p:extLst>
          </p:nvPr>
        </p:nvGraphicFramePr>
        <p:xfrm>
          <a:off x="926331" y="1214622"/>
          <a:ext cx="10305090" cy="2984604"/>
        </p:xfrm>
        <a:graphic>
          <a:graphicData uri="http://schemas.openxmlformats.org/drawingml/2006/table">
            <a:tbl>
              <a:tblPr/>
              <a:tblGrid>
                <a:gridCol w="881719">
                  <a:extLst>
                    <a:ext uri="{9D8B030D-6E8A-4147-A177-3AD203B41FA5}">
                      <a16:colId xmlns:a16="http://schemas.microsoft.com/office/drawing/2014/main" val="2813632478"/>
                    </a:ext>
                  </a:extLst>
                </a:gridCol>
                <a:gridCol w="3141124">
                  <a:extLst>
                    <a:ext uri="{9D8B030D-6E8A-4147-A177-3AD203B41FA5}">
                      <a16:colId xmlns:a16="http://schemas.microsoft.com/office/drawing/2014/main" val="2081524498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3461419073"/>
                    </a:ext>
                  </a:extLst>
                </a:gridCol>
                <a:gridCol w="289314">
                  <a:extLst>
                    <a:ext uri="{9D8B030D-6E8A-4147-A177-3AD203B41FA5}">
                      <a16:colId xmlns:a16="http://schemas.microsoft.com/office/drawing/2014/main" val="1078282219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2248048031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682475203"/>
                    </a:ext>
                  </a:extLst>
                </a:gridCol>
                <a:gridCol w="399529">
                  <a:extLst>
                    <a:ext uri="{9D8B030D-6E8A-4147-A177-3AD203B41FA5}">
                      <a16:colId xmlns:a16="http://schemas.microsoft.com/office/drawing/2014/main" val="299085687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777607536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1303490858"/>
                    </a:ext>
                  </a:extLst>
                </a:gridCol>
                <a:gridCol w="303090">
                  <a:extLst>
                    <a:ext uri="{9D8B030D-6E8A-4147-A177-3AD203B41FA5}">
                      <a16:colId xmlns:a16="http://schemas.microsoft.com/office/drawing/2014/main" val="3227751679"/>
                    </a:ext>
                  </a:extLst>
                </a:gridCol>
                <a:gridCol w="881719">
                  <a:extLst>
                    <a:ext uri="{9D8B030D-6E8A-4147-A177-3AD203B41FA5}">
                      <a16:colId xmlns:a16="http://schemas.microsoft.com/office/drawing/2014/main" val="3605081563"/>
                    </a:ext>
                  </a:extLst>
                </a:gridCol>
              </a:tblGrid>
              <a:tr h="265752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Severidade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Folha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3357"/>
                  </a:ext>
                </a:extLst>
              </a:tr>
              <a:tr h="2453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05518"/>
                  </a:ext>
                </a:extLst>
              </a:tr>
              <a:tr h="24531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895331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52699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26,39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274177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22,53521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20,0821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06497"/>
                  </a:ext>
                </a:extLst>
              </a:tr>
              <a:tr h="265752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Antracnose em Folha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07107"/>
                  </a:ext>
                </a:extLst>
              </a:tr>
              <a:tr h="2453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1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395664"/>
                  </a:ext>
                </a:extLst>
              </a:tr>
              <a:tr h="24531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35663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1960,42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69318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434,17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1991,67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577942"/>
                  </a:ext>
                </a:extLst>
              </a:tr>
              <a:tr h="2453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371,04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14,53935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1946,04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2,290795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14457"/>
                  </a:ext>
                </a:extLst>
              </a:tr>
            </a:tbl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833968" y="4199226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18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442190"/>
              </p:ext>
            </p:extLst>
          </p:nvPr>
        </p:nvGraphicFramePr>
        <p:xfrm>
          <a:off x="812800" y="1440874"/>
          <a:ext cx="10760362" cy="2847344"/>
        </p:xfrm>
        <a:graphic>
          <a:graphicData uri="http://schemas.openxmlformats.org/drawingml/2006/table">
            <a:tbl>
              <a:tblPr/>
              <a:tblGrid>
                <a:gridCol w="323807">
                  <a:extLst>
                    <a:ext uri="{9D8B030D-6E8A-4147-A177-3AD203B41FA5}">
                      <a16:colId xmlns:a16="http://schemas.microsoft.com/office/drawing/2014/main" val="2155729940"/>
                    </a:ext>
                  </a:extLst>
                </a:gridCol>
                <a:gridCol w="2839539">
                  <a:extLst>
                    <a:ext uri="{9D8B030D-6E8A-4147-A177-3AD203B41FA5}">
                      <a16:colId xmlns:a16="http://schemas.microsoft.com/office/drawing/2014/main" val="1498564888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1659449458"/>
                    </a:ext>
                  </a:extLst>
                </a:gridCol>
                <a:gridCol w="323807">
                  <a:extLst>
                    <a:ext uri="{9D8B030D-6E8A-4147-A177-3AD203B41FA5}">
                      <a16:colId xmlns:a16="http://schemas.microsoft.com/office/drawing/2014/main" val="1425615415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1082817189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3186321154"/>
                    </a:ext>
                  </a:extLst>
                </a:gridCol>
                <a:gridCol w="273991">
                  <a:extLst>
                    <a:ext uri="{9D8B030D-6E8A-4147-A177-3AD203B41FA5}">
                      <a16:colId xmlns:a16="http://schemas.microsoft.com/office/drawing/2014/main" val="937812147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321073875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1444739764"/>
                    </a:ext>
                  </a:extLst>
                </a:gridCol>
                <a:gridCol w="336261">
                  <a:extLst>
                    <a:ext uri="{9D8B030D-6E8A-4147-A177-3AD203B41FA5}">
                      <a16:colId xmlns:a16="http://schemas.microsoft.com/office/drawing/2014/main" val="3865125835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1576430554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1059028542"/>
                    </a:ext>
                  </a:extLst>
                </a:gridCol>
                <a:gridCol w="286445">
                  <a:extLst>
                    <a:ext uri="{9D8B030D-6E8A-4147-A177-3AD203B41FA5}">
                      <a16:colId xmlns:a16="http://schemas.microsoft.com/office/drawing/2014/main" val="1857119073"/>
                    </a:ext>
                  </a:extLst>
                </a:gridCol>
                <a:gridCol w="797064">
                  <a:extLst>
                    <a:ext uri="{9D8B030D-6E8A-4147-A177-3AD203B41FA5}">
                      <a16:colId xmlns:a16="http://schemas.microsoft.com/office/drawing/2014/main" val="2059518204"/>
                    </a:ext>
                  </a:extLst>
                </a:gridCol>
              </a:tblGrid>
              <a:tr h="245157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Severidade  Macha Alvo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71909"/>
                  </a:ext>
                </a:extLst>
              </a:tr>
              <a:tr h="2262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70810"/>
                  </a:ext>
                </a:extLst>
              </a:tr>
              <a:tr h="2262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399012"/>
                  </a:ext>
                </a:extLst>
              </a:tr>
              <a:tr h="2262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486503"/>
                  </a:ext>
                </a:extLst>
              </a:tr>
              <a:tr h="254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41,02564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782900"/>
                  </a:ext>
                </a:extLst>
              </a:tr>
              <a:tr h="2262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3,174603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48,71795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88360"/>
                  </a:ext>
                </a:extLst>
              </a:tr>
              <a:tr h="245157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Macha Alvo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71912"/>
                  </a:ext>
                </a:extLst>
              </a:tr>
              <a:tr h="2262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41652"/>
                  </a:ext>
                </a:extLst>
              </a:tr>
              <a:tr h="2262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R2/R3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R5.2/R5.3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50833"/>
                  </a:ext>
                </a:extLst>
              </a:tr>
              <a:tr h="2262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397663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2,203857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260719"/>
                  </a:ext>
                </a:extLst>
              </a:tr>
              <a:tr h="2262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2,203857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883297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701963" y="4288218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AV: Avalição;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</a:t>
            </a:r>
            <a:r>
              <a:rPr lang="pt-BR" sz="1400" dirty="0" smtClean="0"/>
              <a:t>teste t de </a:t>
            </a:r>
            <a:r>
              <a:rPr lang="pt-BR" sz="1400" dirty="0" err="1" smtClean="0"/>
              <a:t>Student</a:t>
            </a:r>
            <a:r>
              <a:rPr lang="pt-BR" sz="1400" dirty="0" smtClean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309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200210"/>
              </p:ext>
            </p:extLst>
          </p:nvPr>
        </p:nvGraphicFramePr>
        <p:xfrm>
          <a:off x="1025237" y="1145310"/>
          <a:ext cx="9679707" cy="2817089"/>
        </p:xfrm>
        <a:graphic>
          <a:graphicData uri="http://schemas.openxmlformats.org/drawingml/2006/table">
            <a:tbl>
              <a:tblPr/>
              <a:tblGrid>
                <a:gridCol w="828210">
                  <a:extLst>
                    <a:ext uri="{9D8B030D-6E8A-4147-A177-3AD203B41FA5}">
                      <a16:colId xmlns:a16="http://schemas.microsoft.com/office/drawing/2014/main" val="3598868513"/>
                    </a:ext>
                  </a:extLst>
                </a:gridCol>
                <a:gridCol w="2950500">
                  <a:extLst>
                    <a:ext uri="{9D8B030D-6E8A-4147-A177-3AD203B41FA5}">
                      <a16:colId xmlns:a16="http://schemas.microsoft.com/office/drawing/2014/main" val="1810483103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2042654924"/>
                    </a:ext>
                  </a:extLst>
                </a:gridCol>
                <a:gridCol w="271757">
                  <a:extLst>
                    <a:ext uri="{9D8B030D-6E8A-4147-A177-3AD203B41FA5}">
                      <a16:colId xmlns:a16="http://schemas.microsoft.com/office/drawing/2014/main" val="3544553380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3015006215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1324691282"/>
                    </a:ext>
                  </a:extLst>
                </a:gridCol>
                <a:gridCol w="375283">
                  <a:extLst>
                    <a:ext uri="{9D8B030D-6E8A-4147-A177-3AD203B41FA5}">
                      <a16:colId xmlns:a16="http://schemas.microsoft.com/office/drawing/2014/main" val="486900797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1015106061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4048690528"/>
                    </a:ext>
                  </a:extLst>
                </a:gridCol>
                <a:gridCol w="284697">
                  <a:extLst>
                    <a:ext uri="{9D8B030D-6E8A-4147-A177-3AD203B41FA5}">
                      <a16:colId xmlns:a16="http://schemas.microsoft.com/office/drawing/2014/main" val="2301368742"/>
                    </a:ext>
                  </a:extLst>
                </a:gridCol>
                <a:gridCol w="828210">
                  <a:extLst>
                    <a:ext uri="{9D8B030D-6E8A-4147-A177-3AD203B41FA5}">
                      <a16:colId xmlns:a16="http://schemas.microsoft.com/office/drawing/2014/main" val="3235730588"/>
                    </a:ext>
                  </a:extLst>
                </a:gridCol>
              </a:tblGrid>
              <a:tr h="24323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Severidade Mancha Alvo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01424"/>
                  </a:ext>
                </a:extLst>
              </a:tr>
              <a:tr h="2245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734443"/>
                  </a:ext>
                </a:extLst>
              </a:tr>
              <a:tr h="2245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061128"/>
                  </a:ext>
                </a:extLst>
              </a:tr>
              <a:tr h="2245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-954,94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079615"/>
                  </a:ext>
                </a:extLst>
              </a:tr>
              <a:tr h="27306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-754,33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21,00792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33,14494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402400"/>
                  </a:ext>
                </a:extLst>
              </a:tr>
              <a:tr h="2245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3,174603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-612,01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35,91073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124,86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124010"/>
                  </a:ext>
                </a:extLst>
              </a:tr>
              <a:tr h="24323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AACPD - 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Incidência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Mancha Alvo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355657"/>
                  </a:ext>
                </a:extLst>
              </a:tr>
              <a:tr h="2245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523358"/>
                  </a:ext>
                </a:extLst>
              </a:tr>
              <a:tr h="2245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médias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(%)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965007"/>
                  </a:ext>
                </a:extLst>
              </a:tr>
              <a:tr h="2245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397,71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2024,04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117439"/>
                  </a:ext>
                </a:extLst>
              </a:tr>
              <a:tr h="26136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458,42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2132,58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02856"/>
                  </a:ext>
                </a:extLst>
              </a:tr>
              <a:tr h="2245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400,71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1999,04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1,235152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425880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917094" y="4056103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567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802307"/>
              </p:ext>
            </p:extLst>
          </p:nvPr>
        </p:nvGraphicFramePr>
        <p:xfrm>
          <a:off x="3071089" y="2692256"/>
          <a:ext cx="5989783" cy="151952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26820">
                  <a:extLst>
                    <a:ext uri="{9D8B030D-6E8A-4147-A177-3AD203B41FA5}">
                      <a16:colId xmlns:a16="http://schemas.microsoft.com/office/drawing/2014/main" val="2330600036"/>
                    </a:ext>
                  </a:extLst>
                </a:gridCol>
                <a:gridCol w="2909323">
                  <a:extLst>
                    <a:ext uri="{9D8B030D-6E8A-4147-A177-3AD203B41FA5}">
                      <a16:colId xmlns:a16="http://schemas.microsoft.com/office/drawing/2014/main" val="3557599168"/>
                    </a:ext>
                  </a:extLst>
                </a:gridCol>
                <a:gridCol w="1026820">
                  <a:extLst>
                    <a:ext uri="{9D8B030D-6E8A-4147-A177-3AD203B41FA5}">
                      <a16:colId xmlns:a16="http://schemas.microsoft.com/office/drawing/2014/main" val="1082065316"/>
                    </a:ext>
                  </a:extLst>
                </a:gridCol>
                <a:gridCol w="1026820">
                  <a:extLst>
                    <a:ext uri="{9D8B030D-6E8A-4147-A177-3AD203B41FA5}">
                      <a16:colId xmlns:a16="http://schemas.microsoft.com/office/drawing/2014/main" val="3411252599"/>
                    </a:ext>
                  </a:extLst>
                </a:gridCol>
              </a:tblGrid>
              <a:tr h="308129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effectLst/>
                        </a:rPr>
                        <a:t>Antracnose na </a:t>
                      </a:r>
                      <a:r>
                        <a:rPr lang="pt-BR" sz="1400" b="1" u="none" strike="noStrike" dirty="0" smtClean="0">
                          <a:effectLst/>
                        </a:rPr>
                        <a:t>vagem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75246"/>
                  </a:ext>
                </a:extLst>
              </a:tr>
              <a:tr h="324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effectLst/>
                        </a:rPr>
                        <a:t>CT¹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effectLst/>
                        </a:rPr>
                        <a:t>Tratamento*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 smtClean="0">
                          <a:effectLst/>
                        </a:rPr>
                        <a:t>Número de vagens</a:t>
                      </a:r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3436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u="none" strike="noStrike">
                          <a:effectLst/>
                        </a:rPr>
                        <a:t>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>
                          <a:effectLst/>
                        </a:rPr>
                        <a:t>2,00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>
                          <a:effectLst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910977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u="none" strike="noStrike">
                          <a:effectLst/>
                        </a:rPr>
                        <a:t>2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>
                          <a:effectLst/>
                        </a:rPr>
                        <a:t>1,00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 dirty="0" smtClean="0">
                          <a:effectLst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058254"/>
                  </a:ext>
                </a:extLst>
              </a:tr>
              <a:tr h="290946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u="none" strike="noStrike">
                          <a:effectLst/>
                        </a:rPr>
                        <a:t>3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 dirty="0">
                          <a:effectLst/>
                        </a:rPr>
                        <a:t>1,75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u="none" strike="noStrike" dirty="0">
                          <a:effectLst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4839022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907858" y="4296248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AV: Avalição;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</a:t>
            </a:r>
            <a:r>
              <a:rPr lang="pt-BR" sz="1400" dirty="0" smtClean="0"/>
              <a:t>teste t de </a:t>
            </a:r>
            <a:r>
              <a:rPr lang="pt-BR" sz="1400" dirty="0" err="1" smtClean="0"/>
              <a:t>Student</a:t>
            </a:r>
            <a:r>
              <a:rPr lang="pt-BR" sz="1400" dirty="0" smtClean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7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752568"/>
              </p:ext>
            </p:extLst>
          </p:nvPr>
        </p:nvGraphicFramePr>
        <p:xfrm>
          <a:off x="785095" y="2262255"/>
          <a:ext cx="9827487" cy="1573155"/>
        </p:xfrm>
        <a:graphic>
          <a:graphicData uri="http://schemas.openxmlformats.org/drawingml/2006/table">
            <a:tbl>
              <a:tblPr/>
              <a:tblGrid>
                <a:gridCol w="526469">
                  <a:extLst>
                    <a:ext uri="{9D8B030D-6E8A-4147-A177-3AD203B41FA5}">
                      <a16:colId xmlns:a16="http://schemas.microsoft.com/office/drawing/2014/main" val="1534272391"/>
                    </a:ext>
                  </a:extLst>
                </a:gridCol>
                <a:gridCol w="3049461">
                  <a:extLst>
                    <a:ext uri="{9D8B030D-6E8A-4147-A177-3AD203B41FA5}">
                      <a16:colId xmlns:a16="http://schemas.microsoft.com/office/drawing/2014/main" val="267462704"/>
                    </a:ext>
                  </a:extLst>
                </a:gridCol>
                <a:gridCol w="783765">
                  <a:extLst>
                    <a:ext uri="{9D8B030D-6E8A-4147-A177-3AD203B41FA5}">
                      <a16:colId xmlns:a16="http://schemas.microsoft.com/office/drawing/2014/main" val="2941386337"/>
                    </a:ext>
                  </a:extLst>
                </a:gridCol>
                <a:gridCol w="269418">
                  <a:extLst>
                    <a:ext uri="{9D8B030D-6E8A-4147-A177-3AD203B41FA5}">
                      <a16:colId xmlns:a16="http://schemas.microsoft.com/office/drawing/2014/main" val="3966203907"/>
                    </a:ext>
                  </a:extLst>
                </a:gridCol>
                <a:gridCol w="783765">
                  <a:extLst>
                    <a:ext uri="{9D8B030D-6E8A-4147-A177-3AD203B41FA5}">
                      <a16:colId xmlns:a16="http://schemas.microsoft.com/office/drawing/2014/main" val="4267021519"/>
                    </a:ext>
                  </a:extLst>
                </a:gridCol>
                <a:gridCol w="220433">
                  <a:extLst>
                    <a:ext uri="{9D8B030D-6E8A-4147-A177-3AD203B41FA5}">
                      <a16:colId xmlns:a16="http://schemas.microsoft.com/office/drawing/2014/main" val="3959072411"/>
                    </a:ext>
                  </a:extLst>
                </a:gridCol>
                <a:gridCol w="783765">
                  <a:extLst>
                    <a:ext uri="{9D8B030D-6E8A-4147-A177-3AD203B41FA5}">
                      <a16:colId xmlns:a16="http://schemas.microsoft.com/office/drawing/2014/main" val="1071001268"/>
                    </a:ext>
                  </a:extLst>
                </a:gridCol>
                <a:gridCol w="220433">
                  <a:extLst>
                    <a:ext uri="{9D8B030D-6E8A-4147-A177-3AD203B41FA5}">
                      <a16:colId xmlns:a16="http://schemas.microsoft.com/office/drawing/2014/main" val="4188042167"/>
                    </a:ext>
                  </a:extLst>
                </a:gridCol>
                <a:gridCol w="783765">
                  <a:extLst>
                    <a:ext uri="{9D8B030D-6E8A-4147-A177-3AD203B41FA5}">
                      <a16:colId xmlns:a16="http://schemas.microsoft.com/office/drawing/2014/main" val="4167131133"/>
                    </a:ext>
                  </a:extLst>
                </a:gridCol>
                <a:gridCol w="220433">
                  <a:extLst>
                    <a:ext uri="{9D8B030D-6E8A-4147-A177-3AD203B41FA5}">
                      <a16:colId xmlns:a16="http://schemas.microsoft.com/office/drawing/2014/main" val="1383207684"/>
                    </a:ext>
                  </a:extLst>
                </a:gridCol>
                <a:gridCol w="808258">
                  <a:extLst>
                    <a:ext uri="{9D8B030D-6E8A-4147-A177-3AD203B41FA5}">
                      <a16:colId xmlns:a16="http://schemas.microsoft.com/office/drawing/2014/main" val="2379299157"/>
                    </a:ext>
                  </a:extLst>
                </a:gridCol>
                <a:gridCol w="283013">
                  <a:extLst>
                    <a:ext uri="{9D8B030D-6E8A-4147-A177-3AD203B41FA5}">
                      <a16:colId xmlns:a16="http://schemas.microsoft.com/office/drawing/2014/main" val="3625318988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1848755721"/>
                    </a:ext>
                  </a:extLst>
                </a:gridCol>
                <a:gridCol w="221673">
                  <a:extLst>
                    <a:ext uri="{9D8B030D-6E8A-4147-A177-3AD203B41FA5}">
                      <a16:colId xmlns:a16="http://schemas.microsoft.com/office/drawing/2014/main" val="333145252"/>
                    </a:ext>
                  </a:extLst>
                </a:gridCol>
              </a:tblGrid>
              <a:tr h="0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Desenvolvimento de Planta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4781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Tratamento*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 (</a:t>
                      </a:r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m.L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Altura (cm)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Nós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Raízes (cm)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Raízes fresca(g)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Raízes seca (g)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47533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a³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a 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85583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827995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26,53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22,34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898335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683495" y="3908321"/>
            <a:ext cx="10785381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41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55503"/>
              </p:ext>
            </p:extLst>
          </p:nvPr>
        </p:nvGraphicFramePr>
        <p:xfrm>
          <a:off x="1071422" y="1967346"/>
          <a:ext cx="9661233" cy="1607876"/>
        </p:xfrm>
        <a:graphic>
          <a:graphicData uri="http://schemas.openxmlformats.org/drawingml/2006/table">
            <a:tbl>
              <a:tblPr/>
              <a:tblGrid>
                <a:gridCol w="387923">
                  <a:extLst>
                    <a:ext uri="{9D8B030D-6E8A-4147-A177-3AD203B41FA5}">
                      <a16:colId xmlns:a16="http://schemas.microsoft.com/office/drawing/2014/main" val="2847861273"/>
                    </a:ext>
                  </a:extLst>
                </a:gridCol>
                <a:gridCol w="4133039">
                  <a:extLst>
                    <a:ext uri="{9D8B030D-6E8A-4147-A177-3AD203B41FA5}">
                      <a16:colId xmlns:a16="http://schemas.microsoft.com/office/drawing/2014/main" val="3435679991"/>
                    </a:ext>
                  </a:extLst>
                </a:gridCol>
                <a:gridCol w="990895">
                  <a:extLst>
                    <a:ext uri="{9D8B030D-6E8A-4147-A177-3AD203B41FA5}">
                      <a16:colId xmlns:a16="http://schemas.microsoft.com/office/drawing/2014/main" val="2936726662"/>
                    </a:ext>
                  </a:extLst>
                </a:gridCol>
                <a:gridCol w="340621">
                  <a:extLst>
                    <a:ext uri="{9D8B030D-6E8A-4147-A177-3AD203B41FA5}">
                      <a16:colId xmlns:a16="http://schemas.microsoft.com/office/drawing/2014/main" val="553167893"/>
                    </a:ext>
                  </a:extLst>
                </a:gridCol>
                <a:gridCol w="990895">
                  <a:extLst>
                    <a:ext uri="{9D8B030D-6E8A-4147-A177-3AD203B41FA5}">
                      <a16:colId xmlns:a16="http://schemas.microsoft.com/office/drawing/2014/main" val="4198955146"/>
                    </a:ext>
                  </a:extLst>
                </a:gridCol>
                <a:gridCol w="278690">
                  <a:extLst>
                    <a:ext uri="{9D8B030D-6E8A-4147-A177-3AD203B41FA5}">
                      <a16:colId xmlns:a16="http://schemas.microsoft.com/office/drawing/2014/main" val="1635349601"/>
                    </a:ext>
                  </a:extLst>
                </a:gridCol>
                <a:gridCol w="990895">
                  <a:extLst>
                    <a:ext uri="{9D8B030D-6E8A-4147-A177-3AD203B41FA5}">
                      <a16:colId xmlns:a16="http://schemas.microsoft.com/office/drawing/2014/main" val="1411245984"/>
                    </a:ext>
                  </a:extLst>
                </a:gridCol>
                <a:gridCol w="278690">
                  <a:extLst>
                    <a:ext uri="{9D8B030D-6E8A-4147-A177-3AD203B41FA5}">
                      <a16:colId xmlns:a16="http://schemas.microsoft.com/office/drawing/2014/main" val="2507363371"/>
                    </a:ext>
                  </a:extLst>
                </a:gridCol>
                <a:gridCol w="990895">
                  <a:extLst>
                    <a:ext uri="{9D8B030D-6E8A-4147-A177-3AD203B41FA5}">
                      <a16:colId xmlns:a16="http://schemas.microsoft.com/office/drawing/2014/main" val="186548617"/>
                    </a:ext>
                  </a:extLst>
                </a:gridCol>
                <a:gridCol w="278690">
                  <a:extLst>
                    <a:ext uri="{9D8B030D-6E8A-4147-A177-3AD203B41FA5}">
                      <a16:colId xmlns:a16="http://schemas.microsoft.com/office/drawing/2014/main" val="24698521"/>
                    </a:ext>
                  </a:extLst>
                </a:gridCol>
              </a:tblGrid>
              <a:tr h="30245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Desenvolvimento de Nódulos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560082"/>
                  </a:ext>
                </a:extLst>
              </a:tr>
              <a:tr h="3440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Tratamento*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Viáveis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Não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viáveis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Nódulos fresco (g)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Nódulos seco (g)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63463"/>
                  </a:ext>
                </a:extLst>
              </a:tr>
              <a:tr h="2903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a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09437"/>
                  </a:ext>
                </a:extLst>
              </a:tr>
              <a:tr h="2903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006759"/>
                  </a:ext>
                </a:extLst>
              </a:tr>
              <a:tr h="2903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185303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923640" y="3575222"/>
            <a:ext cx="966123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Avalição;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11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431453"/>
              </p:ext>
            </p:extLst>
          </p:nvPr>
        </p:nvGraphicFramePr>
        <p:xfrm>
          <a:off x="646542" y="2087420"/>
          <a:ext cx="10317021" cy="1515903"/>
        </p:xfrm>
        <a:graphic>
          <a:graphicData uri="http://schemas.openxmlformats.org/drawingml/2006/table">
            <a:tbl>
              <a:tblPr/>
              <a:tblGrid>
                <a:gridCol w="649252">
                  <a:extLst>
                    <a:ext uri="{9D8B030D-6E8A-4147-A177-3AD203B41FA5}">
                      <a16:colId xmlns:a16="http://schemas.microsoft.com/office/drawing/2014/main" val="420241464"/>
                    </a:ext>
                  </a:extLst>
                </a:gridCol>
                <a:gridCol w="2463406">
                  <a:extLst>
                    <a:ext uri="{9D8B030D-6E8A-4147-A177-3AD203B41FA5}">
                      <a16:colId xmlns:a16="http://schemas.microsoft.com/office/drawing/2014/main" val="1987282449"/>
                    </a:ext>
                  </a:extLst>
                </a:gridCol>
                <a:gridCol w="498807">
                  <a:extLst>
                    <a:ext uri="{9D8B030D-6E8A-4147-A177-3AD203B41FA5}">
                      <a16:colId xmlns:a16="http://schemas.microsoft.com/office/drawing/2014/main" val="64898719"/>
                    </a:ext>
                  </a:extLst>
                </a:gridCol>
                <a:gridCol w="223180">
                  <a:extLst>
                    <a:ext uri="{9D8B030D-6E8A-4147-A177-3AD203B41FA5}">
                      <a16:colId xmlns:a16="http://schemas.microsoft.com/office/drawing/2014/main" val="2185296600"/>
                    </a:ext>
                  </a:extLst>
                </a:gridCol>
                <a:gridCol w="649252">
                  <a:extLst>
                    <a:ext uri="{9D8B030D-6E8A-4147-A177-3AD203B41FA5}">
                      <a16:colId xmlns:a16="http://schemas.microsoft.com/office/drawing/2014/main" val="3512731255"/>
                    </a:ext>
                  </a:extLst>
                </a:gridCol>
                <a:gridCol w="182602">
                  <a:extLst>
                    <a:ext uri="{9D8B030D-6E8A-4147-A177-3AD203B41FA5}">
                      <a16:colId xmlns:a16="http://schemas.microsoft.com/office/drawing/2014/main" val="2515753493"/>
                    </a:ext>
                  </a:extLst>
                </a:gridCol>
                <a:gridCol w="649252">
                  <a:extLst>
                    <a:ext uri="{9D8B030D-6E8A-4147-A177-3AD203B41FA5}">
                      <a16:colId xmlns:a16="http://schemas.microsoft.com/office/drawing/2014/main" val="2299750694"/>
                    </a:ext>
                  </a:extLst>
                </a:gridCol>
                <a:gridCol w="182602">
                  <a:extLst>
                    <a:ext uri="{9D8B030D-6E8A-4147-A177-3AD203B41FA5}">
                      <a16:colId xmlns:a16="http://schemas.microsoft.com/office/drawing/2014/main" val="1916862894"/>
                    </a:ext>
                  </a:extLst>
                </a:gridCol>
                <a:gridCol w="649252">
                  <a:extLst>
                    <a:ext uri="{9D8B030D-6E8A-4147-A177-3AD203B41FA5}">
                      <a16:colId xmlns:a16="http://schemas.microsoft.com/office/drawing/2014/main" val="1228856956"/>
                    </a:ext>
                  </a:extLst>
                </a:gridCol>
                <a:gridCol w="182602">
                  <a:extLst>
                    <a:ext uri="{9D8B030D-6E8A-4147-A177-3AD203B41FA5}">
                      <a16:colId xmlns:a16="http://schemas.microsoft.com/office/drawing/2014/main" val="1618987302"/>
                    </a:ext>
                  </a:extLst>
                </a:gridCol>
                <a:gridCol w="669541">
                  <a:extLst>
                    <a:ext uri="{9D8B030D-6E8A-4147-A177-3AD203B41FA5}">
                      <a16:colId xmlns:a16="http://schemas.microsoft.com/office/drawing/2014/main" val="772375208"/>
                    </a:ext>
                  </a:extLst>
                </a:gridCol>
                <a:gridCol w="426072">
                  <a:extLst>
                    <a:ext uri="{9D8B030D-6E8A-4147-A177-3AD203B41FA5}">
                      <a16:colId xmlns:a16="http://schemas.microsoft.com/office/drawing/2014/main" val="973273558"/>
                    </a:ext>
                  </a:extLst>
                </a:gridCol>
                <a:gridCol w="649252">
                  <a:extLst>
                    <a:ext uri="{9D8B030D-6E8A-4147-A177-3AD203B41FA5}">
                      <a16:colId xmlns:a16="http://schemas.microsoft.com/office/drawing/2014/main" val="816218848"/>
                    </a:ext>
                  </a:extLst>
                </a:gridCol>
                <a:gridCol w="376204">
                  <a:extLst>
                    <a:ext uri="{9D8B030D-6E8A-4147-A177-3AD203B41FA5}">
                      <a16:colId xmlns:a16="http://schemas.microsoft.com/office/drawing/2014/main" val="743401362"/>
                    </a:ext>
                  </a:extLst>
                </a:gridCol>
                <a:gridCol w="820855">
                  <a:extLst>
                    <a:ext uri="{9D8B030D-6E8A-4147-A177-3AD203B41FA5}">
                      <a16:colId xmlns:a16="http://schemas.microsoft.com/office/drawing/2014/main" val="149115426"/>
                    </a:ext>
                  </a:extLst>
                </a:gridCol>
                <a:gridCol w="213036">
                  <a:extLst>
                    <a:ext uri="{9D8B030D-6E8A-4147-A177-3AD203B41FA5}">
                      <a16:colId xmlns:a16="http://schemas.microsoft.com/office/drawing/2014/main" val="3040258681"/>
                    </a:ext>
                  </a:extLst>
                </a:gridCol>
                <a:gridCol w="649252">
                  <a:extLst>
                    <a:ext uri="{9D8B030D-6E8A-4147-A177-3AD203B41FA5}">
                      <a16:colId xmlns:a16="http://schemas.microsoft.com/office/drawing/2014/main" val="4207692689"/>
                    </a:ext>
                  </a:extLst>
                </a:gridCol>
                <a:gridCol w="182602">
                  <a:extLst>
                    <a:ext uri="{9D8B030D-6E8A-4147-A177-3AD203B41FA5}">
                      <a16:colId xmlns:a16="http://schemas.microsoft.com/office/drawing/2014/main" val="1193614818"/>
                    </a:ext>
                  </a:extLst>
                </a:gridCol>
              </a:tblGrid>
              <a:tr h="313203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vagens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75402"/>
                  </a:ext>
                </a:extLst>
              </a:tr>
              <a:tr h="3006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Tratamento*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NV42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NV3/2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NV3/1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NV2/1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 Chocha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09512"/>
                  </a:ext>
                </a:extLst>
              </a:tr>
              <a:tr h="3006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16083"/>
                  </a:ext>
                </a:extLst>
              </a:tr>
              <a:tr h="3006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593379"/>
                  </a:ext>
                </a:extLst>
              </a:tr>
              <a:tr h="3006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084691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646541" y="3603323"/>
            <a:ext cx="1031702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NV: Número de vagens com 4, 3, 2 e 1 grão; NV4/2, NV3/2, NV3/1 – NV2/1 número de vagens com 2 ou 1 grão; </a:t>
            </a:r>
            <a:r>
              <a:rPr lang="pt-B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seguidas de mesma letra na coluna não se diferem pelo </a:t>
            </a:r>
            <a:r>
              <a:rPr lang="pt-BR" sz="1400" dirty="0"/>
              <a:t>teste t de </a:t>
            </a:r>
            <a:r>
              <a:rPr lang="pt-BR" sz="1400" dirty="0" err="1"/>
              <a:t>Student</a:t>
            </a:r>
            <a:r>
              <a:rPr lang="pt-BR" sz="1400" dirty="0"/>
              <a:t> </a:t>
            </a:r>
            <a:r>
              <a:rPr lang="pt-BR" sz="1400" dirty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77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4039A48-5508-4F0F-BDD0-045C5E39C126}"/>
              </a:ext>
            </a:extLst>
          </p:cNvPr>
          <p:cNvSpPr/>
          <p:nvPr/>
        </p:nvSpPr>
        <p:spPr>
          <a:xfrm>
            <a:off x="1154846" y="3933327"/>
            <a:ext cx="9411856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(1)</a:t>
            </a: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 CT: Código tratamento; </a:t>
            </a:r>
            <a:r>
              <a:rPr lang="pt-BR" sz="16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PMG: peso de mil grãos; </a:t>
            </a:r>
            <a:r>
              <a:rPr lang="pt-BR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Kg.ha</a:t>
            </a: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: produção por hectare;</a:t>
            </a:r>
            <a:r>
              <a:rPr lang="pt-BR" sz="16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 (3)</a:t>
            </a: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 Médias seguidas de mesma letra na coluna não se diferem pelo </a:t>
            </a:r>
            <a:r>
              <a:rPr lang="pt-BR" sz="1600" dirty="0" smtClean="0"/>
              <a:t>teste </a:t>
            </a:r>
            <a:r>
              <a:rPr lang="pt-BR" sz="1600" dirty="0"/>
              <a:t>t de </a:t>
            </a:r>
            <a:r>
              <a:rPr lang="pt-BR" sz="1600" dirty="0" err="1" smtClean="0"/>
              <a:t>Student</a:t>
            </a:r>
            <a:r>
              <a:rPr lang="pt-BR" sz="1600" dirty="0" smtClean="0"/>
              <a:t> </a:t>
            </a:r>
            <a:r>
              <a:rPr lang="pt-BR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p &lt; 0,05). 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777815"/>
              </p:ext>
            </p:extLst>
          </p:nvPr>
        </p:nvGraphicFramePr>
        <p:xfrm>
          <a:off x="1283854" y="2050474"/>
          <a:ext cx="9411856" cy="1882853"/>
        </p:xfrm>
        <a:graphic>
          <a:graphicData uri="http://schemas.openxmlformats.org/drawingml/2006/table">
            <a:tbl>
              <a:tblPr/>
              <a:tblGrid>
                <a:gridCol w="654611">
                  <a:extLst>
                    <a:ext uri="{9D8B030D-6E8A-4147-A177-3AD203B41FA5}">
                      <a16:colId xmlns:a16="http://schemas.microsoft.com/office/drawing/2014/main" val="2699811221"/>
                    </a:ext>
                  </a:extLst>
                </a:gridCol>
                <a:gridCol w="3316696">
                  <a:extLst>
                    <a:ext uri="{9D8B030D-6E8A-4147-A177-3AD203B41FA5}">
                      <a16:colId xmlns:a16="http://schemas.microsoft.com/office/drawing/2014/main" val="423846166"/>
                    </a:ext>
                  </a:extLst>
                </a:gridCol>
                <a:gridCol w="931003">
                  <a:extLst>
                    <a:ext uri="{9D8B030D-6E8A-4147-A177-3AD203B41FA5}">
                      <a16:colId xmlns:a16="http://schemas.microsoft.com/office/drawing/2014/main" val="2319640316"/>
                    </a:ext>
                  </a:extLst>
                </a:gridCol>
                <a:gridCol w="436408">
                  <a:extLst>
                    <a:ext uri="{9D8B030D-6E8A-4147-A177-3AD203B41FA5}">
                      <a16:colId xmlns:a16="http://schemas.microsoft.com/office/drawing/2014/main" val="3907070212"/>
                    </a:ext>
                  </a:extLst>
                </a:gridCol>
                <a:gridCol w="931003">
                  <a:extLst>
                    <a:ext uri="{9D8B030D-6E8A-4147-A177-3AD203B41FA5}">
                      <a16:colId xmlns:a16="http://schemas.microsoft.com/office/drawing/2014/main" val="4055948416"/>
                    </a:ext>
                  </a:extLst>
                </a:gridCol>
                <a:gridCol w="407315">
                  <a:extLst>
                    <a:ext uri="{9D8B030D-6E8A-4147-A177-3AD203B41FA5}">
                      <a16:colId xmlns:a16="http://schemas.microsoft.com/office/drawing/2014/main" val="4142697340"/>
                    </a:ext>
                  </a:extLst>
                </a:gridCol>
                <a:gridCol w="931003">
                  <a:extLst>
                    <a:ext uri="{9D8B030D-6E8A-4147-A177-3AD203B41FA5}">
                      <a16:colId xmlns:a16="http://schemas.microsoft.com/office/drawing/2014/main" val="2764557121"/>
                    </a:ext>
                  </a:extLst>
                </a:gridCol>
                <a:gridCol w="392767">
                  <a:extLst>
                    <a:ext uri="{9D8B030D-6E8A-4147-A177-3AD203B41FA5}">
                      <a16:colId xmlns:a16="http://schemas.microsoft.com/office/drawing/2014/main" val="2776685080"/>
                    </a:ext>
                  </a:extLst>
                </a:gridCol>
                <a:gridCol w="1411050">
                  <a:extLst>
                    <a:ext uri="{9D8B030D-6E8A-4147-A177-3AD203B41FA5}">
                      <a16:colId xmlns:a16="http://schemas.microsoft.com/office/drawing/2014/main" val="3634138172"/>
                    </a:ext>
                  </a:extLst>
                </a:gridCol>
              </a:tblGrid>
              <a:tr h="37875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Produção/grãos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11635"/>
                  </a:ext>
                </a:extLst>
              </a:tr>
              <a:tr h="3933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</a:t>
                      </a:r>
                      <a:r>
                        <a:rPr lang="pt-BR" sz="14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Tratamentos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PMG</a:t>
                      </a:r>
                      <a:r>
                        <a:rPr lang="pt-BR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Kg.ha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Sacas.ha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Incremento (sc)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693917"/>
                  </a:ext>
                </a:extLst>
              </a:tr>
              <a:tr h="3933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Testemunha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141,4968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pt-BR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1,198065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73,95463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373572"/>
                  </a:ext>
                </a:extLst>
              </a:tr>
              <a:tr h="3678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+ 100%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148,6574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1,279525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78,98304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52545"/>
                  </a:ext>
                </a:extLst>
              </a:tr>
              <a:tr h="3496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</a:t>
                      </a:r>
                      <a:r>
                        <a:rPr lang="pt-B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Hum</a:t>
                      </a: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+ 50% Adubação base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150,6626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1,182333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72,98354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151395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474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Resultados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678876"/>
              </p:ext>
            </p:extLst>
          </p:nvPr>
        </p:nvGraphicFramePr>
        <p:xfrm>
          <a:off x="335943" y="655782"/>
          <a:ext cx="5321877" cy="5121937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227235">
                  <a:extLst>
                    <a:ext uri="{9D8B030D-6E8A-4147-A177-3AD203B41FA5}">
                      <a16:colId xmlns:a16="http://schemas.microsoft.com/office/drawing/2014/main" val="2774791031"/>
                    </a:ext>
                  </a:extLst>
                </a:gridCol>
                <a:gridCol w="960948">
                  <a:extLst>
                    <a:ext uri="{9D8B030D-6E8A-4147-A177-3AD203B41FA5}">
                      <a16:colId xmlns:a16="http://schemas.microsoft.com/office/drawing/2014/main" val="1172267191"/>
                    </a:ext>
                  </a:extLst>
                </a:gridCol>
                <a:gridCol w="1003400">
                  <a:extLst>
                    <a:ext uri="{9D8B030D-6E8A-4147-A177-3AD203B41FA5}">
                      <a16:colId xmlns:a16="http://schemas.microsoft.com/office/drawing/2014/main" val="2189117701"/>
                    </a:ext>
                  </a:extLst>
                </a:gridCol>
                <a:gridCol w="1065147">
                  <a:extLst>
                    <a:ext uri="{9D8B030D-6E8A-4147-A177-3AD203B41FA5}">
                      <a16:colId xmlns:a16="http://schemas.microsoft.com/office/drawing/2014/main" val="1607801040"/>
                    </a:ext>
                  </a:extLst>
                </a:gridCol>
                <a:gridCol w="1065147">
                  <a:extLst>
                    <a:ext uri="{9D8B030D-6E8A-4147-A177-3AD203B41FA5}">
                      <a16:colId xmlns:a16="http://schemas.microsoft.com/office/drawing/2014/main" val="444808400"/>
                    </a:ext>
                  </a:extLst>
                </a:gridCol>
              </a:tblGrid>
              <a:tr h="26509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Macronutrientes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03808"/>
                  </a:ext>
                </a:extLst>
              </a:tr>
              <a:tr h="39763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Variável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T1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T3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1860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 err="1">
                          <a:effectLst/>
                        </a:rPr>
                        <a:t>Ca+Mg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cmolc/ dm3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3,20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3,70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9187991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Ca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cmolc</a:t>
                      </a:r>
                      <a:r>
                        <a:rPr lang="pt-BR" sz="1200" u="none" strike="noStrike" dirty="0">
                          <a:effectLst/>
                        </a:rPr>
                        <a:t>/ 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2,80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2,70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21531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Mg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cmolc</a:t>
                      </a:r>
                      <a:r>
                        <a:rPr lang="pt-BR" sz="1200" u="none" strike="noStrike" dirty="0">
                          <a:effectLst/>
                        </a:rPr>
                        <a:t>/ 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0,70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0,90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0,80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471711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cmolc</a:t>
                      </a:r>
                      <a:r>
                        <a:rPr lang="pt-BR" sz="1200" u="none" strike="noStrike" dirty="0">
                          <a:effectLst/>
                        </a:rPr>
                        <a:t>/ 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77519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 err="1">
                          <a:effectLst/>
                        </a:rPr>
                        <a:t>H+Al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cmolc</a:t>
                      </a:r>
                      <a:r>
                        <a:rPr lang="pt-BR" sz="1200" u="none" strike="noStrike" dirty="0">
                          <a:effectLst/>
                        </a:rPr>
                        <a:t>/ 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1,20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0,80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1,20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297813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K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83,10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138,70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102,70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619480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K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cmol</a:t>
                      </a:r>
                      <a:r>
                        <a:rPr lang="pt-BR" sz="1200" u="none" strike="noStrike" dirty="0">
                          <a:effectLst/>
                        </a:rPr>
                        <a:t> dm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0,21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0,36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0,26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483918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P (Mel)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18,80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27,20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25,60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44329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5,50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6,60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6,90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05178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M.O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dag</a:t>
                      </a:r>
                      <a:r>
                        <a:rPr lang="pt-BR" sz="1200" u="none" strike="noStrike" dirty="0">
                          <a:effectLst/>
                        </a:rPr>
                        <a:t>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effectLst/>
                        </a:rPr>
                        <a:t>2,10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2,30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2,40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737053"/>
                  </a:ext>
                </a:extLst>
              </a:tr>
              <a:tr h="27834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u="none" strike="noStrike" dirty="0" smtClean="0">
                          <a:effectLst/>
                        </a:rPr>
                        <a:t>Micronutrientes</a:t>
                      </a:r>
                      <a:endParaRPr lang="pt-BR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215208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Zn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1,9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2,1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2,2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519599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B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0,26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0,34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0,35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410762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Cu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0,91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1,2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1,3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303540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Fe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56,2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50,9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52,6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716430"/>
                  </a:ext>
                </a:extLst>
              </a:tr>
              <a:tr h="27834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Mn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mg/dm3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2,2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2,3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247482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272803" y="240268"/>
            <a:ext cx="2724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 smtClean="0"/>
              <a:t>Análise química do solo</a:t>
            </a:r>
            <a:endParaRPr lang="pt-BR" b="1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024865"/>
              </p:ext>
            </p:extLst>
          </p:nvPr>
        </p:nvGraphicFramePr>
        <p:xfrm>
          <a:off x="6728991" y="953324"/>
          <a:ext cx="4627420" cy="4561519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925484">
                  <a:extLst>
                    <a:ext uri="{9D8B030D-6E8A-4147-A177-3AD203B41FA5}">
                      <a16:colId xmlns:a16="http://schemas.microsoft.com/office/drawing/2014/main" val="955467222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761415093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915848555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4274166394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3642261065"/>
                    </a:ext>
                  </a:extLst>
                </a:gridCol>
              </a:tblGrid>
              <a:tr h="348571"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 smtClean="0">
                          <a:effectLst/>
                        </a:rPr>
                        <a:t>Atributos</a:t>
                      </a:r>
                      <a:r>
                        <a:rPr lang="pt-BR" sz="2000" b="1" u="none" strike="noStrike" baseline="0" dirty="0" smtClean="0">
                          <a:effectLst/>
                        </a:rPr>
                        <a:t> diagnósticos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85104"/>
                  </a:ext>
                </a:extLst>
              </a:tr>
              <a:tr h="330980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Variável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T1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effectLst/>
                        </a:rPr>
                        <a:t>T3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306067"/>
                  </a:ext>
                </a:extLst>
              </a:tr>
              <a:tr h="26895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CTC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cmolc/dm3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4,71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4,86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4,96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882175"/>
                  </a:ext>
                </a:extLst>
              </a:tr>
              <a:tr h="270833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Sat de Base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72,42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83,52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75,82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6100423"/>
                  </a:ext>
                </a:extLst>
              </a:tr>
              <a:tr h="2316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Ca/Mg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3,57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3,11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3,38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177386"/>
                  </a:ext>
                </a:extLst>
              </a:tr>
              <a:tr h="24271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Ca/K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11,73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7,87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10,25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119364"/>
                  </a:ext>
                </a:extLst>
              </a:tr>
              <a:tr h="24271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Mg/K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3,29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2,53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57141"/>
                  </a:ext>
                </a:extLst>
              </a:tr>
              <a:tr h="2316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Ca/CTC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53,04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57,66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54,4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507117"/>
                  </a:ext>
                </a:extLst>
              </a:tr>
              <a:tr h="24271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Mg/CTC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14,85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18,54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16,12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421908"/>
                  </a:ext>
                </a:extLst>
              </a:tr>
              <a:tr h="2316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K/CTC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4,52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7,32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5,31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919432"/>
                  </a:ext>
                </a:extLst>
              </a:tr>
              <a:tr h="24329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 err="1">
                          <a:effectLst/>
                        </a:rPr>
                        <a:t>H+Al</a:t>
                      </a:r>
                      <a:r>
                        <a:rPr lang="pt-BR" sz="1200" b="1" u="none" strike="noStrike" dirty="0">
                          <a:effectLst/>
                        </a:rPr>
                        <a:t>/CTC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27,58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16,48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24,18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677264"/>
                  </a:ext>
                </a:extLst>
              </a:tr>
              <a:tr h="24271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Ph_H20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6,35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6,75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6,58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916943"/>
                  </a:ext>
                </a:extLst>
              </a:tr>
              <a:tr h="27965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</a:rPr>
                        <a:t>pH_CaCl2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5,62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5,98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5,82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425489"/>
                  </a:ext>
                </a:extLst>
              </a:tr>
              <a:tr h="279658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u="none" strike="noStrike" dirty="0" smtClean="0">
                          <a:effectLst/>
                        </a:rPr>
                        <a:t>Textura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703365"/>
                  </a:ext>
                </a:extLst>
              </a:tr>
              <a:tr h="27965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Argila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36,3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38,2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38,7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733165"/>
                  </a:ext>
                </a:extLst>
              </a:tr>
              <a:tr h="27965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 err="1" smtClean="0">
                          <a:effectLst/>
                        </a:rPr>
                        <a:t>Silte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7,5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7,7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8,1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092139"/>
                  </a:ext>
                </a:extLst>
              </a:tr>
              <a:tr h="27965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>
                          <a:effectLst/>
                        </a:rPr>
                        <a:t>Areia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56,2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54,1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u="none" strike="noStrike" dirty="0">
                          <a:effectLst/>
                        </a:rPr>
                        <a:t>53,2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1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14AAC28-97A1-4147-8626-C93F6A16FCAF}"/>
              </a:ext>
            </a:extLst>
          </p:cNvPr>
          <p:cNvSpPr txBox="1"/>
          <p:nvPr/>
        </p:nvSpPr>
        <p:spPr>
          <a:xfrm>
            <a:off x="165184" y="811523"/>
            <a:ext cx="11608904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Não houve 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variação significativa</a:t>
            </a:r>
            <a:r>
              <a:rPr kumimoji="0" lang="pt-BR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para severidade de infecção por antracnose em folha e pecíolos entre tratamentos, porém</a:t>
            </a:r>
            <a:r>
              <a:rPr lang="pt-BR" dirty="0" smtClean="0"/>
              <a:t> o tratamento  </a:t>
            </a:r>
            <a:r>
              <a:rPr lang="pt-BR" dirty="0" err="1" smtClean="0"/>
              <a:t>BioHum</a:t>
            </a:r>
            <a:r>
              <a:rPr lang="pt-BR" dirty="0" smtClean="0"/>
              <a:t> + 50% adubação de base indicou maior eficiência sobre a redução no avanço da severidade da infecção pela AACPD em folhas e pecíolos;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dirty="0"/>
              <a:t>Não houve variação significativa para severidade de infecção por antracnose em </a:t>
            </a:r>
            <a:r>
              <a:rPr lang="pt-BR" dirty="0" smtClean="0"/>
              <a:t>vagens entre tratamentos;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 </a:t>
            </a:r>
            <a:r>
              <a:rPr lang="pt-BR" dirty="0"/>
              <a:t>Não houve variação significativa para severidade de infecção por </a:t>
            </a:r>
            <a:r>
              <a:rPr lang="pt-BR" dirty="0" smtClean="0"/>
              <a:t>manchas foliares entre </a:t>
            </a:r>
            <a:r>
              <a:rPr lang="pt-BR" dirty="0"/>
              <a:t>tratamentos, porém o tratamento  </a:t>
            </a:r>
            <a:r>
              <a:rPr lang="pt-BR" dirty="0" err="1"/>
              <a:t>BioHum</a:t>
            </a:r>
            <a:r>
              <a:rPr lang="pt-BR" dirty="0"/>
              <a:t> + 50% adubação de base </a:t>
            </a:r>
            <a:r>
              <a:rPr lang="pt-BR" dirty="0" smtClean="0"/>
              <a:t> e </a:t>
            </a:r>
            <a:r>
              <a:rPr lang="pt-BR" dirty="0" err="1"/>
              <a:t>BioHum</a:t>
            </a:r>
            <a:r>
              <a:rPr lang="pt-BR" dirty="0"/>
              <a:t> + </a:t>
            </a:r>
            <a:r>
              <a:rPr lang="pt-BR" dirty="0" smtClean="0"/>
              <a:t>100</a:t>
            </a:r>
            <a:r>
              <a:rPr lang="pt-BR" dirty="0"/>
              <a:t>% adubação de base </a:t>
            </a:r>
            <a:r>
              <a:rPr lang="pt-BR" dirty="0" smtClean="0"/>
              <a:t>indicaram </a:t>
            </a:r>
            <a:r>
              <a:rPr lang="pt-BR" dirty="0"/>
              <a:t>maior eficiência sobre a redução no avanço da severidade da </a:t>
            </a:r>
            <a:r>
              <a:rPr lang="pt-BR" dirty="0" smtClean="0"/>
              <a:t>infecção em média de  45% e 28,5% sobre a AACPD;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dirty="0"/>
              <a:t>Não houve </a:t>
            </a:r>
            <a:r>
              <a:rPr lang="pt-BR" dirty="0" smtClean="0"/>
              <a:t>variação </a:t>
            </a:r>
            <a:r>
              <a:rPr lang="pt-BR" dirty="0"/>
              <a:t>significativa para </a:t>
            </a:r>
            <a:r>
              <a:rPr lang="pt-BR" dirty="0" smtClean="0"/>
              <a:t>número </a:t>
            </a:r>
            <a:r>
              <a:rPr lang="pt-BR" dirty="0"/>
              <a:t>de </a:t>
            </a:r>
            <a:r>
              <a:rPr lang="pt-BR" dirty="0" smtClean="0"/>
              <a:t>nós e o número </a:t>
            </a:r>
            <a:r>
              <a:rPr lang="pt-BR" dirty="0"/>
              <a:t>de plantas por </a:t>
            </a:r>
            <a:r>
              <a:rPr lang="pt-BR" dirty="0" smtClean="0"/>
              <a:t>hectare, ao passo que o tratamento </a:t>
            </a:r>
            <a:r>
              <a:rPr lang="pt-BR" dirty="0" err="1"/>
              <a:t>BioHum</a:t>
            </a:r>
            <a:r>
              <a:rPr lang="pt-BR" dirty="0"/>
              <a:t> + 100% adubação de </a:t>
            </a:r>
            <a:r>
              <a:rPr lang="pt-BR" dirty="0" smtClean="0"/>
              <a:t>base apresentou plantas com altura superior em média 4 cm aos demais tratamentos e 5 cm superior ao comprimento de raízes, porém não havendo variação significativa entre massa fresca e seca de raízes entre </a:t>
            </a:r>
            <a:r>
              <a:rPr lang="pt-BR" dirty="0"/>
              <a:t>os tratamentos</a:t>
            </a:r>
            <a:r>
              <a:rPr lang="pt-BR" dirty="0" smtClean="0"/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dirty="0"/>
              <a:t>Não houve variação significativa </a:t>
            </a:r>
            <a:r>
              <a:rPr lang="pt-BR" dirty="0" smtClean="0"/>
              <a:t>para número de nódulos viáveis, número de nódulos não viáveis, massa fresca e seca de nódulos, no entanto, o uso de </a:t>
            </a:r>
            <a:r>
              <a:rPr lang="pt-BR" dirty="0" err="1"/>
              <a:t>BioHum</a:t>
            </a:r>
            <a:r>
              <a:rPr lang="pt-BR" dirty="0"/>
              <a:t> + 50% adubação de </a:t>
            </a:r>
            <a:r>
              <a:rPr lang="pt-BR" dirty="0" smtClean="0"/>
              <a:t>base indicou em média 66,2 nódulos viáveis superior aos demais tratamentos, enquanto o uso de </a:t>
            </a:r>
            <a:r>
              <a:rPr lang="pt-BR" dirty="0" err="1"/>
              <a:t>BioHum</a:t>
            </a:r>
            <a:r>
              <a:rPr lang="pt-BR" dirty="0"/>
              <a:t> + </a:t>
            </a:r>
            <a:r>
              <a:rPr lang="pt-BR" dirty="0" smtClean="0"/>
              <a:t>100</a:t>
            </a:r>
            <a:r>
              <a:rPr lang="pt-BR" dirty="0"/>
              <a:t>% adubação de </a:t>
            </a:r>
            <a:r>
              <a:rPr lang="pt-BR" dirty="0" smtClean="0"/>
              <a:t>base indicou média de 16,8 nódulos inviáveis superior ao tratamento testemunha.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Não houve variação significativa para o número de vagens com 1, 2, 3, 4 grãos e chochas entre tratamentos;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pt-BR" dirty="0" smtClean="0"/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Considerações Finais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27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Considerações Finais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4655" y="1083485"/>
            <a:ext cx="1128683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rendimento final não sofreu variação significativa entre os tratamentos, porém, quando se utilizado </a:t>
            </a:r>
            <a:r>
              <a:rPr lang="pt-BR" dirty="0" err="1"/>
              <a:t>BioHum</a:t>
            </a:r>
            <a:r>
              <a:rPr lang="pt-BR" dirty="0"/>
              <a:t> + 100% adubação de base</a:t>
            </a:r>
            <a:r>
              <a:rPr lang="pt-BR" dirty="0" smtClean="0"/>
              <a:t> </a:t>
            </a:r>
            <a:r>
              <a:rPr lang="pt-BR" dirty="0"/>
              <a:t>observou-se incremento de </a:t>
            </a:r>
            <a:r>
              <a:rPr lang="pt-BR" dirty="0" smtClean="0"/>
              <a:t>301,8 </a:t>
            </a:r>
            <a:r>
              <a:rPr lang="pt-BR" dirty="0" err="1"/>
              <a:t>kg.ha</a:t>
            </a:r>
            <a:r>
              <a:rPr lang="pt-BR" dirty="0"/>
              <a:t> </a:t>
            </a:r>
            <a:r>
              <a:rPr lang="pt-BR" dirty="0" smtClean="0"/>
              <a:t>(5 </a:t>
            </a:r>
            <a:r>
              <a:rPr lang="pt-BR" dirty="0"/>
              <a:t>sacas) em relação testemunha, enquanto </a:t>
            </a:r>
            <a:r>
              <a:rPr lang="pt-BR" dirty="0" err="1"/>
              <a:t>BioHum</a:t>
            </a:r>
            <a:r>
              <a:rPr lang="pt-BR" dirty="0"/>
              <a:t> + </a:t>
            </a:r>
            <a:r>
              <a:rPr lang="pt-BR" dirty="0" smtClean="0"/>
              <a:t>50</a:t>
            </a:r>
            <a:r>
              <a:rPr lang="pt-BR" dirty="0"/>
              <a:t>% adubação de base </a:t>
            </a:r>
            <a:r>
              <a:rPr lang="pt-BR" dirty="0" smtClean="0"/>
              <a:t>apresentou a redução de 60 </a:t>
            </a:r>
            <a:r>
              <a:rPr lang="pt-BR" dirty="0" err="1" smtClean="0"/>
              <a:t>kg.ha</a:t>
            </a:r>
            <a:r>
              <a:rPr lang="pt-BR" dirty="0" smtClean="0"/>
              <a:t> (1,0 </a:t>
            </a:r>
            <a:r>
              <a:rPr lang="pt-BR" dirty="0"/>
              <a:t>sacas);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peso de mil grãos não apresentou variação significativa entre os tratamentos, porém, quando se utilizado </a:t>
            </a:r>
            <a:r>
              <a:rPr lang="pt-BR" dirty="0" err="1"/>
              <a:t>BioHum</a:t>
            </a:r>
            <a:r>
              <a:rPr lang="pt-BR" dirty="0"/>
              <a:t> + 5</a:t>
            </a:r>
            <a:r>
              <a:rPr lang="pt-BR" dirty="0" smtClean="0"/>
              <a:t>0</a:t>
            </a:r>
            <a:r>
              <a:rPr lang="pt-BR" dirty="0"/>
              <a:t>% adubação de base </a:t>
            </a:r>
            <a:r>
              <a:rPr lang="pt-BR" dirty="0" smtClean="0"/>
              <a:t>e </a:t>
            </a:r>
            <a:r>
              <a:rPr lang="pt-BR" dirty="0" err="1"/>
              <a:t>BioHum</a:t>
            </a:r>
            <a:r>
              <a:rPr lang="pt-BR" dirty="0"/>
              <a:t> + 100% adubação de base </a:t>
            </a:r>
            <a:r>
              <a:rPr lang="pt-BR" dirty="0" smtClean="0"/>
              <a:t>observou-se </a:t>
            </a:r>
            <a:r>
              <a:rPr lang="pt-BR" dirty="0"/>
              <a:t>peso </a:t>
            </a:r>
            <a:r>
              <a:rPr lang="pt-BR" dirty="0" smtClean="0"/>
              <a:t>9,1 e 7,1g respectivamente superior </a:t>
            </a:r>
            <a:r>
              <a:rPr lang="pt-BR" dirty="0"/>
              <a:t>a </a:t>
            </a:r>
            <a:r>
              <a:rPr lang="pt-BR" dirty="0" smtClean="0"/>
              <a:t>testemunha.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Não houve constatação de sintomas de </a:t>
            </a:r>
            <a:r>
              <a:rPr lang="pt-BR" dirty="0" err="1"/>
              <a:t>fitoxidade</a:t>
            </a:r>
            <a:r>
              <a:rPr lang="pt-BR" dirty="0"/>
              <a:t> sobre as plantas de soja dentre os diferentes períodos avaliados; </a:t>
            </a:r>
            <a:endParaRPr lang="pt-BR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/>
              <a:t>Observou-se incompatibilidade entre o produto </a:t>
            </a:r>
            <a:r>
              <a:rPr lang="pt-BR" dirty="0" err="1" smtClean="0"/>
              <a:t>BioCobre</a:t>
            </a:r>
            <a:r>
              <a:rPr lang="pt-BR" dirty="0" smtClean="0"/>
              <a:t> a todos os fungicidas testados, indicando a sua utilização em aplicação isolada;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/>
              <a:t>Observou-se aumento na concentração  de cátions básicos, </a:t>
            </a:r>
            <a:r>
              <a:rPr lang="pt-BR" dirty="0" err="1" smtClean="0"/>
              <a:t>fósfora</a:t>
            </a:r>
            <a:r>
              <a:rPr lang="pt-BR" dirty="0" smtClean="0"/>
              <a:t> lábil, Zn, B, Cu, Mn e a redução de Fe</a:t>
            </a:r>
            <a:r>
              <a:rPr lang="pt-BR" baseline="30000" dirty="0" smtClean="0"/>
              <a:t> </a:t>
            </a:r>
            <a:r>
              <a:rPr lang="pt-BR" dirty="0" smtClean="0"/>
              <a:t>nos tratamentos com a utilização de </a:t>
            </a:r>
            <a:r>
              <a:rPr lang="pt-BR" dirty="0" err="1" smtClean="0"/>
              <a:t>BioHum</a:t>
            </a:r>
            <a:r>
              <a:rPr lang="pt-BR" dirty="0" smtClean="0"/>
              <a:t>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058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128" y="1662545"/>
            <a:ext cx="5737321" cy="365998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3" y="1662545"/>
            <a:ext cx="5930517" cy="365998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Instalação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76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342" y="1413164"/>
            <a:ext cx="5689598" cy="375214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5" y="1413164"/>
            <a:ext cx="5704224" cy="375214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Instalação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386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1662545"/>
            <a:ext cx="5664824" cy="356321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85" y="1662545"/>
            <a:ext cx="5664825" cy="356321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745974" y="-1"/>
            <a:ext cx="822960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Instalação</a:t>
            </a:r>
            <a:endParaRPr lang="pt-BR" sz="32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71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344" y="1818406"/>
            <a:ext cx="3736111" cy="319693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126" y="1818406"/>
            <a:ext cx="4013202" cy="319693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8" y="1950025"/>
            <a:ext cx="3860802" cy="306531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720383" y="1208805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239457" y="1208805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54957" y="1208804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V4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501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44" y="2064327"/>
            <a:ext cx="3786911" cy="293716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273" y="2022764"/>
            <a:ext cx="3930072" cy="297872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364" y="2022764"/>
            <a:ext cx="3846946" cy="299258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66016" y="1341184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185090" y="1341184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00590" y="1341183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V4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19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1" y="1746245"/>
            <a:ext cx="3796744" cy="341860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74109" y="1064093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193183" y="1064093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08683" y="1064092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10" y="1746244"/>
            <a:ext cx="4000681" cy="3418609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6068291" y="2008909"/>
            <a:ext cx="41564" cy="29510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274166" y="4432550"/>
            <a:ext cx="1611013" cy="46095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3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314057" y="4524047"/>
            <a:ext cx="1653969" cy="30084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3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122087" y="4592660"/>
            <a:ext cx="1653969" cy="30084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3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023" y="1746243"/>
            <a:ext cx="3942937" cy="3418609"/>
          </a:xfrm>
          <a:prstGeom prst="rect">
            <a:avLst/>
          </a:prstGeom>
        </p:spPr>
      </p:pic>
      <p:cxnSp>
        <p:nvCxnSpPr>
          <p:cNvPr id="24" name="Conector reto 23"/>
          <p:cNvCxnSpPr/>
          <p:nvPr/>
        </p:nvCxnSpPr>
        <p:spPr>
          <a:xfrm>
            <a:off x="10066368" y="1942482"/>
            <a:ext cx="41564" cy="29510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396168" y="4432550"/>
            <a:ext cx="1611013" cy="46095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</a:t>
            </a:r>
            <a:r>
              <a:rPr lang="pt-BR" sz="1300" b="1" dirty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5</a:t>
            </a:r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0% Adubação base</a:t>
            </a:r>
            <a:endParaRPr lang="pt-BR" sz="13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313867" y="4508646"/>
            <a:ext cx="1653969" cy="30084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3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V4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170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703" y="225850"/>
            <a:ext cx="5389588" cy="663215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2037" y="653416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2688779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4917451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82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1473198"/>
            <a:ext cx="7608702" cy="4010363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469842" y="639562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47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61" y="1288871"/>
            <a:ext cx="7214465" cy="3975856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2414061" y="347361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472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971" y="1267689"/>
            <a:ext cx="7294110" cy="410787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2304971" y="290032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565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748" y="1967345"/>
            <a:ext cx="2576112" cy="359198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82" y="1967345"/>
            <a:ext cx="2877559" cy="359198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667" y="1967345"/>
            <a:ext cx="2637866" cy="359198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80" y="1967345"/>
            <a:ext cx="2678470" cy="35919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465783" y="958216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90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537" y="1870363"/>
            <a:ext cx="2864264" cy="372687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90" y="1870363"/>
            <a:ext cx="2750419" cy="372687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86" y="1870363"/>
            <a:ext cx="2919076" cy="372687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3" y="1870363"/>
            <a:ext cx="2740605" cy="372687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2355498" y="873833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14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297" y="1853895"/>
            <a:ext cx="2780749" cy="3784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034" y="1853895"/>
            <a:ext cx="2752103" cy="378487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98" y="1853895"/>
            <a:ext cx="2737275" cy="3784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8" y="1853895"/>
            <a:ext cx="2787258" cy="3784875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2294909" y="899632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Ácido Húmico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R1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35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572" y="2493818"/>
            <a:ext cx="3774077" cy="281837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072" y="2493818"/>
            <a:ext cx="3858518" cy="28183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8" y="2493818"/>
            <a:ext cx="4018802" cy="281837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66016" y="1341184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185090" y="1341184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00590" y="1341183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R2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2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" y="2133600"/>
            <a:ext cx="3879273" cy="303414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511" y="2154381"/>
            <a:ext cx="3837708" cy="301336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912" y="2133599"/>
            <a:ext cx="3990106" cy="3034145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577127" y="1341184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096201" y="1341184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111701" y="1341183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R2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020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38" y="1534525"/>
            <a:ext cx="3252354" cy="433647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853" y="1534525"/>
            <a:ext cx="3150399" cy="433647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158" y="1534525"/>
            <a:ext cx="3252355" cy="433647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794343" y="695689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3947301" y="695690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035754" y="695689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R2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437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964" y="1375065"/>
            <a:ext cx="5541819" cy="415636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" y="1375066"/>
            <a:ext cx="5541819" cy="415636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R3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660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10" y="602672"/>
            <a:ext cx="8714508" cy="50915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648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R3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76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5" y="1406236"/>
            <a:ext cx="5666509" cy="42498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5" y="1406236"/>
            <a:ext cx="5666510" cy="424988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534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5" y="2234490"/>
            <a:ext cx="3798451" cy="284883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9" y="2234490"/>
            <a:ext cx="3798452" cy="284883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156" y="2244436"/>
            <a:ext cx="3785190" cy="2838892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530706" y="1335958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026740" y="1349813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115193" y="1335958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839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04" y="1457690"/>
            <a:ext cx="3265597" cy="435413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842" y="1457690"/>
            <a:ext cx="3265597" cy="435413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80" y="1457690"/>
            <a:ext cx="3265598" cy="435413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26704" y="546250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3779662" y="560104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7868115" y="546249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36635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3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31" y="2071658"/>
            <a:ext cx="3879902" cy="322691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91" y="2071658"/>
            <a:ext cx="3979323" cy="32194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3" y="2071658"/>
            <a:ext cx="3814801" cy="32194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06582" y="1140384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093674" y="1168093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048514" y="1165937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6509" y="120252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995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382" y="221673"/>
            <a:ext cx="5439345" cy="64167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2037" y="653416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2688779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4917451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9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09" y="1344794"/>
            <a:ext cx="10058400" cy="380469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464413" y="463123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99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27" y="1523030"/>
            <a:ext cx="9434945" cy="385351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3779661" y="643232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079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37" y="1489623"/>
            <a:ext cx="9185564" cy="384366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376770" y="476976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R4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03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382" y="0"/>
            <a:ext cx="51435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822037" y="653416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2688779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-1784435" y="4917451"/>
            <a:ext cx="724592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R5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46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1" y="1651362"/>
            <a:ext cx="11035666" cy="3772396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464413" y="698650"/>
            <a:ext cx="3019345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Testemunha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R5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86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0" y="1813142"/>
            <a:ext cx="11175780" cy="367325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3779662" y="754068"/>
            <a:ext cx="3954840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+ 100%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R5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75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68" y="1735234"/>
            <a:ext cx="11275456" cy="3501784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4404479" y="657085"/>
            <a:ext cx="3798498" cy="609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err="1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Bio</a:t>
            </a:r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 Hum + 50% Adubação base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C6C4117-D814-44A6-947D-168F73B7F689}"/>
              </a:ext>
            </a:extLst>
          </p:cNvPr>
          <p:cNvSpPr txBox="1">
            <a:spLocks/>
          </p:cNvSpPr>
          <p:nvPr/>
        </p:nvSpPr>
        <p:spPr>
          <a:xfrm>
            <a:off x="101599" y="877634"/>
            <a:ext cx="2179783" cy="4155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 smtClean="0">
                <a:ln/>
                <a:solidFill>
                  <a:schemeClr val="accent6">
                    <a:lumMod val="50000"/>
                  </a:schemeClr>
                </a:solidFill>
                <a:latin typeface="+mn-lt"/>
              </a:rPr>
              <a:t>Estágio fenológico: R5</a:t>
            </a:r>
            <a:endParaRPr lang="pt-BR" sz="1800" b="1" dirty="0">
              <a:ln/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748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ítulo 2"/>
          <p:cNvSpPr>
            <a:spLocks noGrp="1"/>
          </p:cNvSpPr>
          <p:nvPr>
            <p:ph type="subTitle" idx="1"/>
          </p:nvPr>
        </p:nvSpPr>
        <p:spPr>
          <a:xfrm>
            <a:off x="601578" y="4307973"/>
            <a:ext cx="11357811" cy="973138"/>
          </a:xfrm>
        </p:spPr>
        <p:txBody>
          <a:bodyPr/>
          <a:lstStyle/>
          <a:p>
            <a:r>
              <a:rPr lang="pt-BR" altLang="pt-BR" sz="1600" dirty="0"/>
              <a:t>Denis Tomás Ramos (65)99981-8962/ (66)98432-5745 – </a:t>
            </a:r>
            <a:r>
              <a:rPr lang="pt-BR" altLang="pt-BR" sz="1600" dirty="0">
                <a:hlinkClick r:id="rId2"/>
              </a:rPr>
              <a:t>denis@xinguconsultoria.com.br</a:t>
            </a:r>
            <a:endParaRPr lang="pt-BR" altLang="pt-BR" sz="1600" dirty="0"/>
          </a:p>
          <a:p>
            <a:r>
              <a:rPr lang="pt-BR" altLang="pt-BR" sz="1600" dirty="0"/>
              <a:t>Reginaldo Esteves de Farias Júnior (66)98441-1716 – </a:t>
            </a:r>
            <a:r>
              <a:rPr lang="pt-BR" altLang="pt-BR" sz="1600" dirty="0">
                <a:hlinkClick r:id="rId3"/>
              </a:rPr>
              <a:t>reginaldo@xinguconsultoria.com.br</a:t>
            </a:r>
            <a:endParaRPr lang="pt-BR" altLang="pt-BR" sz="1600" dirty="0"/>
          </a:p>
          <a:p>
            <a:r>
              <a:rPr lang="pt-BR" altLang="pt-BR" sz="1600" dirty="0"/>
              <a:t>Márcio Marcos </a:t>
            </a:r>
            <a:r>
              <a:rPr lang="pt-BR" altLang="pt-BR" sz="1600" dirty="0" err="1"/>
              <a:t>Goussain</a:t>
            </a:r>
            <a:r>
              <a:rPr lang="pt-BR" altLang="pt-BR" sz="1600" dirty="0"/>
              <a:t> Junior (66) 996557717 - </a:t>
            </a:r>
            <a:r>
              <a:rPr lang="pt-BR" altLang="pt-BR" sz="1600" dirty="0">
                <a:hlinkClick r:id="rId4"/>
              </a:rPr>
              <a:t>márcio@xinguconsultoria.com.br</a:t>
            </a:r>
            <a:r>
              <a:rPr lang="pt-BR" altLang="pt-BR" sz="1600" dirty="0"/>
              <a:t> </a:t>
            </a:r>
          </a:p>
          <a:p>
            <a:r>
              <a:rPr lang="pt-BR" altLang="pt-BR" sz="1600" dirty="0"/>
              <a:t>www.xinguconsultoria.com.br</a:t>
            </a:r>
          </a:p>
        </p:txBody>
      </p:sp>
      <p:pic>
        <p:nvPicPr>
          <p:cNvPr id="3076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30188"/>
            <a:ext cx="55308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25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837DE35E-1034-4A5A-A6A1-420FAE24C064}" vid="{7023C5CD-3F76-4235-917F-28A3207143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Xingu Widescreen</Template>
  <TotalTime>4467</TotalTime>
  <Words>3848</Words>
  <Application>Microsoft Office PowerPoint</Application>
  <PresentationFormat>Widescreen</PresentationFormat>
  <Paragraphs>1305</Paragraphs>
  <Slides>56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DENIS TOMÁS RAMOS</dc:creator>
  <cp:lastModifiedBy>Denis Ramos</cp:lastModifiedBy>
  <cp:revision>339</cp:revision>
  <cp:lastPrinted>2018-04-12T18:29:37Z</cp:lastPrinted>
  <dcterms:created xsi:type="dcterms:W3CDTF">2016-04-27T18:27:43Z</dcterms:created>
  <dcterms:modified xsi:type="dcterms:W3CDTF">2018-04-13T11:42:24Z</dcterms:modified>
</cp:coreProperties>
</file>